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6" r:id="rId1"/>
  </p:sldMasterIdLst>
  <p:sldIdLst>
    <p:sldId id="256" r:id="rId2"/>
    <p:sldId id="285" r:id="rId3"/>
    <p:sldId id="291" r:id="rId4"/>
    <p:sldId id="286" r:id="rId5"/>
    <p:sldId id="293" r:id="rId6"/>
    <p:sldId id="292" r:id="rId7"/>
    <p:sldId id="302" r:id="rId8"/>
    <p:sldId id="288" r:id="rId9"/>
    <p:sldId id="287" r:id="rId10"/>
    <p:sldId id="289" r:id="rId11"/>
    <p:sldId id="295" r:id="rId12"/>
    <p:sldId id="294" r:id="rId13"/>
    <p:sldId id="301" r:id="rId14"/>
    <p:sldId id="296" r:id="rId15"/>
    <p:sldId id="290" r:id="rId16"/>
    <p:sldId id="297" r:id="rId17"/>
    <p:sldId id="305" r:id="rId18"/>
    <p:sldId id="306" r:id="rId19"/>
    <p:sldId id="304" r:id="rId20"/>
    <p:sldId id="308" r:id="rId21"/>
    <p:sldId id="284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5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3784DA-E3E0-4099-8BC4-1813584CD7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415" y="800100"/>
            <a:ext cx="8447314" cy="3314694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E1BD63B-9405-4E42-9E2F-07573F9B15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6415" y="4909459"/>
            <a:ext cx="8292874" cy="914395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68D03A-9A11-476C-B52A-593F3C019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0168-EB40-45AF-89A1-87DE0A55FFC6}" type="datetime1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A950CD1-7906-4885-9A4D-B764220DD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5DECA96-1AD5-41FE-AB5C-68ABD6522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0A09E39A-DA3F-4BDC-A89A-6545C1DD3721}"/>
              </a:ext>
            </a:extLst>
          </p:cNvPr>
          <p:cNvCxnSpPr>
            <a:cxnSpLocks/>
          </p:cNvCxnSpPr>
          <p:nvPr/>
        </p:nvCxnSpPr>
        <p:spPr>
          <a:xfrm>
            <a:off x="360154" y="4602664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6978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BB4882-AC48-4F1E-837D-E154BEEDC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439"/>
            <a:ext cx="9613106" cy="12828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EFD34B7-C335-425E-BF89-DB1A0C2353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914525"/>
            <a:ext cx="9613106" cy="3883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DD63754-C885-4DC6-962D-C861267B6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CA68F-747D-436A-B5BB-2EBC3ED499E4}" type="datetime1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6EC9693-03CD-4EBD-A3D7-BE310CD5F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2CBBD01-5E50-4FF1-A1D6-B24B7B75E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67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CEA1D39-AB23-4CEE-BBAA-55B29415D4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78644"/>
            <a:ext cx="1912144" cy="52720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CC20688-FA9B-4ABD-9E9E-C7EADE949A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578643"/>
            <a:ext cx="7943848" cy="52720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16B1A6B-AE19-4BD4-AE49-43E78CC0B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DC11-9E39-40A0-B3DC-E3F2AD04A616}" type="datetime1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6862144-27EE-4CE0-B167-F5DBA41B3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88A40B2-EFB0-47EA-878B-6405E1DC1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840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F2BEE8-2E4A-4A4A-833E-89D8D794E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5914"/>
            <a:ext cx="9527275" cy="1241944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946CFDA-CDBF-4B24-9EC3-827F540F7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08595"/>
            <a:ext cx="9527275" cy="36439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525871D-4A14-4A17-A0ED-7DDA7752B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D5BD654-899B-4DAF-93B9-1CBCAB5F6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5F7FCA-B968-443D-90A7-E0F3C6D64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C7F5CC56-CBE8-4152-AD5E-982DD286AA28}"/>
              </a:ext>
            </a:extLst>
          </p:cNvPr>
          <p:cNvCxnSpPr>
            <a:cxnSpLocks/>
          </p:cNvCxnSpPr>
          <p:nvPr/>
        </p:nvCxnSpPr>
        <p:spPr>
          <a:xfrm>
            <a:off x="386707" y="1905000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172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A895B8-786F-418B-9367-52B195268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3426"/>
            <a:ext cx="8840344" cy="34890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1BCF574-9044-4964-B6AE-A3983D595C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818488"/>
            <a:ext cx="8840344" cy="900772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9D2A109-E9F9-428E-858A-38375BF1D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5506-6815-4E0E-B1DE-ECA35C2016DF}" type="datetime1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DD9BA6F-665B-4D62-84D1-23E03428C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EA1A2D7-4390-4B51-90D4-900EAAB13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48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9166EE-5127-48B4-A6F6-F5F6B38DB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87828"/>
            <a:ext cx="9578683" cy="990601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E57B8A9-5914-49F9-8E0E-C8723C5339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057407"/>
            <a:ext cx="4318906" cy="37251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9E7D0C2-CAEA-4E31-8FA6-D866315DF6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69577" y="2057407"/>
            <a:ext cx="4405746" cy="37251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51E5DE2-0BD6-45B3-BDB1-675BA058B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E85F7-A724-48A4-9D33-CEBC5174E865}" type="datetime1">
              <a:rPr lang="en-US" smtClean="0"/>
              <a:t>5/10/2023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82622B7-97C1-4C72-BCA9-290DC716F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957BEE3-B3AE-45B6-924A-08ABC9518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6610397D-8A25-4307-B58D-8DE617EFD26D}"/>
              </a:ext>
            </a:extLst>
          </p:cNvPr>
          <p:cNvCxnSpPr>
            <a:cxnSpLocks/>
          </p:cNvCxnSpPr>
          <p:nvPr/>
        </p:nvCxnSpPr>
        <p:spPr>
          <a:xfrm>
            <a:off x="375523" y="1760404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9B747697-5C57-4DA6-8ED6-CAB14CDD220A}"/>
              </a:ext>
            </a:extLst>
          </p:cNvPr>
          <p:cNvCxnSpPr>
            <a:cxnSpLocks/>
          </p:cNvCxnSpPr>
          <p:nvPr/>
        </p:nvCxnSpPr>
        <p:spPr>
          <a:xfrm>
            <a:off x="5563342" y="1752600"/>
            <a:ext cx="0" cy="430010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3258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F22296-2B01-4044-AD7B-497BAC8AE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09600"/>
            <a:ext cx="10515600" cy="951491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CF08880-DE5D-4299-BAC3-D45377C49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989859"/>
            <a:ext cx="4381644" cy="602671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F2A655D-7A3A-4BA5-B82A-744276BE25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713126"/>
            <a:ext cx="4381644" cy="31213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2037933-BDAC-4317-9B7E-E30CF0B42E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50530" y="1989859"/>
            <a:ext cx="4487137" cy="602671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3A5878F-AE56-4F8C-A84A-A8534180DE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50531" y="2713127"/>
            <a:ext cx="4487136" cy="31213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FFF249A-9D93-4A8E-9284-5AB19AC0A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6E7A-BDD3-46A3-BEE2-EB821F9236B4}" type="datetime1">
              <a:rPr lang="en-US" smtClean="0"/>
              <a:t>5/10/2023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5563883-9438-44C9-877E-EC771D1B3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E5ED3CC-D7BA-43BD-973A-B09921FED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14B03ADF-AEED-49C1-9CF7-7749387E2A4F}"/>
              </a:ext>
            </a:extLst>
          </p:cNvPr>
          <p:cNvCxnSpPr>
            <a:cxnSpLocks/>
          </p:cNvCxnSpPr>
          <p:nvPr/>
        </p:nvCxnSpPr>
        <p:spPr>
          <a:xfrm>
            <a:off x="378503" y="1752600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CB5345CA-2FC8-42B9-85F7-84F77724D011}"/>
              </a:ext>
            </a:extLst>
          </p:cNvPr>
          <p:cNvCxnSpPr>
            <a:cxnSpLocks/>
          </p:cNvCxnSpPr>
          <p:nvPr/>
        </p:nvCxnSpPr>
        <p:spPr>
          <a:xfrm>
            <a:off x="5563342" y="1752600"/>
            <a:ext cx="0" cy="430010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6345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0F8770-E2EE-4C9B-9F89-128DAC661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116" y="703687"/>
            <a:ext cx="9406190" cy="17225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91CE391-8E22-4716-8A8B-C39BA61A7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1540C-9440-4E7A-B71A-BEFEE06869E3}" type="datetime1">
              <a:rPr lang="en-US" smtClean="0"/>
              <a:t>5/10/2023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A6C042F-179F-4DBC-80B7-34B89EA27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D386EA4-4BE5-4D17-A1DC-196FEA972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29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E649B6B-2C1C-452D-9F93-BD9A6F2B0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18DDB-88AC-4039-B59C-B05DC4C9C16C}" type="datetime1">
              <a:rPr lang="en-US" smtClean="0"/>
              <a:t>5/10/2023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47CA8ED-78AC-4474-8874-E4C424297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B90B764-0B68-4801-ADE7-931059129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101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AE717A-ED7D-43FE-881F-9407FF220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97476"/>
            <a:ext cx="3932237" cy="169371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6FE954-332E-4D66-AFFD-A15389A76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597475"/>
            <a:ext cx="5140180" cy="526357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9D15CDA-9FC3-4F17-963C-DD9E226ECC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91194"/>
            <a:ext cx="3932237" cy="357779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CCC30BE-8EE8-4A41-B20E-ACEFC980C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2ABFB-60E7-4BA1-866A-7059F058065B}" type="datetime1">
              <a:rPr lang="en-US" smtClean="0"/>
              <a:t>5/10/2023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44B6719-F550-42EF-B377-8E41A46D0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97A6636-5EF9-499C-A3A0-3021812D0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855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C038CB-27F1-47CF-B05A-CC0688301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59822"/>
            <a:ext cx="3932237" cy="165215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89C67EA-3155-4708-9B86-D7B2B54FC2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703687"/>
            <a:ext cx="5212917" cy="49690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7B434F1-C813-4E9B-98A4-B0B372CE27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26277"/>
            <a:ext cx="3932237" cy="324642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122A0B8-75E7-465D-84CB-BC9C3FB2F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112F-55F4-4776-A323-7418930321C8}" type="datetime1">
              <a:rPr lang="en-US" smtClean="0"/>
              <a:t>5/10/2023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C3879C9-B751-43BD-8B27-FA18290E1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B1998FB-27B9-46E5-90E3-09B108B0E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030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FBA68A5-A7C7-4D91-AB95-6E0B6FFD874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1F93EBF-655A-4373-ADBE-9606BFA94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439"/>
            <a:ext cx="9485160" cy="1282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AAF2994-4D2E-43BB-9D9B-117ED94AB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91757"/>
            <a:ext cx="9485163" cy="3706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BF28926-9DF1-4A3E-8B81-2191D6F75E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2" y="6140304"/>
            <a:ext cx="3154896" cy="287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300" baseline="0">
                <a:solidFill>
                  <a:schemeClr val="accent1"/>
                </a:solidFill>
              </a:defRPr>
            </a:lvl1pPr>
          </a:lstStyle>
          <a:p>
            <a:fld id="{CFBEA57F-793F-4683-BD8A-741FD4B89154}" type="datetime1">
              <a:rPr lang="en-US" smtClean="0"/>
              <a:t>5/10/2023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D01BD4F-CE83-48A3-9683-19CF03C0A5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9233562" y="25785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1" cap="all" spc="300" baseline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AB94939-09B3-4A6E-88F8-4D923A56D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1701" y="5672706"/>
            <a:ext cx="951908" cy="7546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0" b="1">
                <a:solidFill>
                  <a:schemeClr val="accent1"/>
                </a:solidFill>
              </a:defRPr>
            </a:lvl1pPr>
          </a:lstStyle>
          <a:p>
            <a:fld id="{81D2C36F-4504-47C0-B82F-A167342A27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A4051E3-92B2-42FC-BB3D-372E4A614439}"/>
              </a:ext>
            </a:extLst>
          </p:cNvPr>
          <p:cNvSpPr/>
          <p:nvPr/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3C425084-C97A-4C25-AE47-DDECF2DD3ABC}"/>
              </a:ext>
            </a:extLst>
          </p:cNvPr>
          <p:cNvCxnSpPr>
            <a:cxnSpLocks/>
          </p:cNvCxnSpPr>
          <p:nvPr/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96A478A1-0B34-4F2B-88FA-CF47551E5DF9}"/>
              </a:ext>
            </a:extLst>
          </p:cNvPr>
          <p:cNvCxnSpPr>
            <a:cxnSpLocks/>
          </p:cNvCxnSpPr>
          <p:nvPr/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450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59" r:id="rId6"/>
    <p:sldLayoutId id="2147483855" r:id="rId7"/>
    <p:sldLayoutId id="2147483856" r:id="rId8"/>
    <p:sldLayoutId id="2147483857" r:id="rId9"/>
    <p:sldLayoutId id="2147483858" r:id="rId10"/>
    <p:sldLayoutId id="2147483860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4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D7468962-6189-43AD-BB02-A6F88AD0E5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BF2E68D-E9CA-4A00-AE2B-17BCDFABC3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A9869B60-E63F-2C71-1315-C8F5C79797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3343" y="2116667"/>
            <a:ext cx="9369492" cy="2108200"/>
          </a:xfrm>
        </p:spPr>
        <p:txBody>
          <a:bodyPr anchor="t">
            <a:noAutofit/>
          </a:bodyPr>
          <a:lstStyle/>
          <a:p>
            <a:pPr algn="ctr">
              <a:lnSpc>
                <a:spcPct val="130000"/>
              </a:lnSpc>
            </a:pPr>
            <a:r>
              <a:rPr lang="hu-HU" dirty="0">
                <a:solidFill>
                  <a:schemeClr val="accent4">
                    <a:lumMod val="75000"/>
                  </a:schemeClr>
                </a:solidFill>
              </a:rPr>
              <a:t>Önkormányzatok </a:t>
            </a:r>
            <a:br>
              <a:rPr lang="hu-HU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hu-HU" dirty="0">
                <a:solidFill>
                  <a:schemeClr val="accent4">
                    <a:lumMod val="75000"/>
                  </a:schemeClr>
                </a:solidFill>
              </a:rPr>
              <a:t>uniós pályázati lehetőségei</a:t>
            </a:r>
          </a:p>
        </p:txBody>
      </p:sp>
      <p:sp>
        <p:nvSpPr>
          <p:cNvPr id="13" name="Pravouholník 20">
            <a:extLst>
              <a:ext uri="{FF2B5EF4-FFF2-40B4-BE49-F238E27FC236}">
                <a16:creationId xmlns:a16="http://schemas.microsoft.com/office/drawing/2014/main" xmlns="" id="{1B715112-A673-8845-ABF7-F4CF0A480E85}"/>
              </a:ext>
            </a:extLst>
          </p:cNvPr>
          <p:cNvSpPr/>
          <p:nvPr/>
        </p:nvSpPr>
        <p:spPr>
          <a:xfrm>
            <a:off x="0" y="6358270"/>
            <a:ext cx="12192000" cy="4997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lvl="1" algn="ctr"/>
            <a:r>
              <a:rPr lang="sk-SK" b="1" dirty="0">
                <a:solidFill>
                  <a:schemeClr val="accent4">
                    <a:lumMod val="75000"/>
                  </a:schemeClr>
                </a:solidFill>
                <a:latin typeface="Bell MT" panose="02020503060305020303" pitchFamily="18" charset="0"/>
              </a:rPr>
              <a:t>www.rdvegtc.eu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69" y="165596"/>
            <a:ext cx="2327806" cy="1013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140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D7468962-6189-43AD-BB02-A6F88AD0E5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BF2E68D-E9CA-4A00-AE2B-17BCDFABC3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A9869B60-E63F-2C71-1315-C8F5C79797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9267" y="525001"/>
            <a:ext cx="5477933" cy="654210"/>
          </a:xfrm>
        </p:spPr>
        <p:txBody>
          <a:bodyPr anchor="t">
            <a:noAutofit/>
          </a:bodyPr>
          <a:lstStyle/>
          <a:p>
            <a:pPr algn="ctr"/>
            <a:r>
              <a:rPr lang="hu-HU" sz="3600" dirty="0" err="1">
                <a:solidFill>
                  <a:srgbClr val="2E40D9">
                    <a:lumMod val="75000"/>
                  </a:srgbClr>
                </a:solidFill>
              </a:rPr>
              <a:t>Town</a:t>
            </a:r>
            <a:r>
              <a:rPr lang="hu-HU" sz="3600" dirty="0">
                <a:solidFill>
                  <a:srgbClr val="2E40D9">
                    <a:lumMod val="75000"/>
                  </a:srgbClr>
                </a:solidFill>
              </a:rPr>
              <a:t> </a:t>
            </a:r>
            <a:r>
              <a:rPr lang="hu-HU" sz="3600" dirty="0" err="1">
                <a:solidFill>
                  <a:srgbClr val="2E40D9">
                    <a:lumMod val="75000"/>
                  </a:srgbClr>
                </a:solidFill>
              </a:rPr>
              <a:t>Twinning</a:t>
            </a:r>
            <a:endParaRPr lang="hu-HU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Alcím 2">
            <a:extLst>
              <a:ext uri="{FF2B5EF4-FFF2-40B4-BE49-F238E27FC236}">
                <a16:creationId xmlns:a16="http://schemas.microsoft.com/office/drawing/2014/main" xmlns="" id="{F9B8A240-EE75-9733-B6FC-A55A893551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4468" y="1515533"/>
            <a:ext cx="10231192" cy="4264026"/>
          </a:xfrm>
        </p:spPr>
        <p:txBody>
          <a:bodyPr anchor="t">
            <a:noAutofit/>
          </a:bodyPr>
          <a:lstStyle/>
          <a:p>
            <a:pPr algn="just"/>
            <a:r>
              <a:rPr lang="hu-HU" b="1" dirty="0" smtClean="0">
                <a:solidFill>
                  <a:schemeClr val="tx1"/>
                </a:solidFill>
                <a:latin typeface="Bell MT" panose="02020503060305020303" pitchFamily="18" charset="0"/>
                <a:ea typeface="+mj-ea"/>
                <a:cs typeface="+mj-cs"/>
              </a:rPr>
              <a:t>A </a:t>
            </a:r>
            <a:r>
              <a:rPr lang="hu-HU" b="1" dirty="0">
                <a:solidFill>
                  <a:schemeClr val="tx1"/>
                </a:solidFill>
                <a:latin typeface="Bell MT" panose="02020503060305020303" pitchFamily="18" charset="0"/>
                <a:ea typeface="+mj-ea"/>
                <a:cs typeface="+mj-cs"/>
              </a:rPr>
              <a:t>testvérvárosi projektek célja különösen a különböző országokból származó emberek közötti </a:t>
            </a:r>
            <a:r>
              <a:rPr lang="hu-HU" b="1" dirty="0" smtClean="0">
                <a:solidFill>
                  <a:schemeClr val="tx1"/>
                </a:solidFill>
                <a:latin typeface="Bell MT" panose="02020503060305020303" pitchFamily="18" charset="0"/>
                <a:ea typeface="+mj-ea"/>
                <a:cs typeface="+mj-cs"/>
              </a:rPr>
              <a:t>tapasztalatcserék </a:t>
            </a:r>
            <a:r>
              <a:rPr lang="hu-HU" b="1" dirty="0">
                <a:solidFill>
                  <a:schemeClr val="tx1"/>
                </a:solidFill>
                <a:latin typeface="Bell MT" panose="02020503060305020303" pitchFamily="18" charset="0"/>
                <a:ea typeface="+mj-ea"/>
                <a:cs typeface="+mj-cs"/>
              </a:rPr>
              <a:t>előmozdítása a kölcsönös megértés és tolerancia erősítése érdekében, valamint annak lehetővé tétele, hogy a különböző országok polgárai szélesítsék látókörüket, és kialakítsák az európai összetartozás és identitás érzését. </a:t>
            </a:r>
            <a:endParaRPr lang="hu-HU" b="1" dirty="0" smtClean="0">
              <a:solidFill>
                <a:schemeClr val="tx1"/>
              </a:solidFill>
              <a:latin typeface="Bell MT" panose="02020503060305020303" pitchFamily="18" charset="0"/>
              <a:ea typeface="+mj-ea"/>
              <a:cs typeface="+mj-cs"/>
            </a:endParaRPr>
          </a:p>
          <a:p>
            <a:pPr algn="just"/>
            <a:endParaRPr lang="hu-HU" b="1" dirty="0" smtClean="0">
              <a:solidFill>
                <a:schemeClr val="tx1"/>
              </a:solidFill>
              <a:latin typeface="Bell MT" panose="02020503060305020303" pitchFamily="18" charset="0"/>
              <a:ea typeface="+mj-ea"/>
              <a:cs typeface="+mj-cs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hu-HU" b="1" dirty="0" smtClean="0">
                <a:solidFill>
                  <a:schemeClr val="tx1"/>
                </a:solidFill>
                <a:latin typeface="Bell MT" panose="02020503060305020303" pitchFamily="18" charset="0"/>
                <a:ea typeface="+mj-ea"/>
                <a:cs typeface="+mj-cs"/>
              </a:rPr>
              <a:t>2023</a:t>
            </a:r>
            <a:r>
              <a:rPr lang="hu-HU" b="1" dirty="0">
                <a:solidFill>
                  <a:schemeClr val="tx1"/>
                </a:solidFill>
                <a:latin typeface="Bell MT" panose="02020503060305020303" pitchFamily="18" charset="0"/>
                <a:ea typeface="+mj-ea"/>
                <a:cs typeface="+mj-cs"/>
              </a:rPr>
              <a:t>. március 15-én jelent meg</a:t>
            </a:r>
            <a:r>
              <a:rPr lang="hu-HU" b="1" dirty="0" smtClean="0">
                <a:solidFill>
                  <a:schemeClr val="tx1"/>
                </a:solidFill>
                <a:latin typeface="Bell MT" panose="02020503060305020303" pitchFamily="18" charset="0"/>
                <a:ea typeface="+mj-ea"/>
                <a:cs typeface="+mj-cs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hu-HU" b="1" dirty="0" smtClean="0">
                <a:solidFill>
                  <a:schemeClr val="tx1"/>
                </a:solidFill>
                <a:latin typeface="Bell MT" panose="02020503060305020303" pitchFamily="18" charset="0"/>
                <a:ea typeface="+mj-ea"/>
                <a:cs typeface="+mj-cs"/>
              </a:rPr>
              <a:t>testvértelepülésből </a:t>
            </a:r>
            <a:r>
              <a:rPr lang="hu-HU" b="1" dirty="0">
                <a:solidFill>
                  <a:schemeClr val="tx1"/>
                </a:solidFill>
                <a:latin typeface="Bell MT" panose="02020503060305020303" pitchFamily="18" charset="0"/>
                <a:ea typeface="+mj-ea"/>
                <a:cs typeface="+mj-cs"/>
              </a:rPr>
              <a:t>(nem csak) érkező polgárok széles rétegei számára biztosít találkozási alkalmat (pl. 3 napos rendezvény külföldi résztvevőkkel);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hu-HU" b="1" dirty="0" smtClean="0">
                <a:solidFill>
                  <a:schemeClr val="tx1"/>
                </a:solidFill>
                <a:latin typeface="Bell MT" panose="02020503060305020303" pitchFamily="18" charset="0"/>
                <a:ea typeface="+mj-ea"/>
                <a:cs typeface="+mj-cs"/>
              </a:rPr>
              <a:t>a rendelkezésre </a:t>
            </a:r>
            <a:r>
              <a:rPr lang="hu-HU" b="1" dirty="0">
                <a:solidFill>
                  <a:schemeClr val="tx1"/>
                </a:solidFill>
                <a:latin typeface="Bell MT" panose="02020503060305020303" pitchFamily="18" charset="0"/>
                <a:ea typeface="+mj-ea"/>
                <a:cs typeface="+mj-cs"/>
              </a:rPr>
              <a:t>álló pályázati </a:t>
            </a:r>
            <a:r>
              <a:rPr lang="hu-HU" b="1" dirty="0" smtClean="0">
                <a:solidFill>
                  <a:schemeClr val="tx1"/>
                </a:solidFill>
                <a:latin typeface="Bell MT" panose="02020503060305020303" pitchFamily="18" charset="0"/>
                <a:ea typeface="+mj-ea"/>
                <a:cs typeface="+mj-cs"/>
              </a:rPr>
              <a:t>költségvetés: </a:t>
            </a:r>
            <a:r>
              <a:rPr lang="hu-HU" b="1" dirty="0">
                <a:solidFill>
                  <a:schemeClr val="tx1"/>
                </a:solidFill>
                <a:latin typeface="Bell MT" panose="02020503060305020303" pitchFamily="18" charset="0"/>
                <a:ea typeface="+mj-ea"/>
                <a:cs typeface="+mj-cs"/>
              </a:rPr>
              <a:t>4 000 </a:t>
            </a:r>
            <a:r>
              <a:rPr lang="hu-HU" b="1" dirty="0" err="1">
                <a:solidFill>
                  <a:schemeClr val="tx1"/>
                </a:solidFill>
                <a:latin typeface="Bell MT" panose="02020503060305020303" pitchFamily="18" charset="0"/>
                <a:ea typeface="+mj-ea"/>
                <a:cs typeface="+mj-cs"/>
              </a:rPr>
              <a:t>000</a:t>
            </a:r>
            <a:r>
              <a:rPr lang="hu-HU" b="1" dirty="0">
                <a:solidFill>
                  <a:schemeClr val="tx1"/>
                </a:solidFill>
                <a:latin typeface="Bell MT" panose="02020503060305020303" pitchFamily="18" charset="0"/>
                <a:ea typeface="+mj-ea"/>
                <a:cs typeface="+mj-cs"/>
              </a:rPr>
              <a:t> </a:t>
            </a:r>
            <a:r>
              <a:rPr lang="hu-HU" b="1" dirty="0" smtClean="0">
                <a:solidFill>
                  <a:schemeClr val="tx1"/>
                </a:solidFill>
                <a:latin typeface="Bell MT" panose="02020503060305020303" pitchFamily="18" charset="0"/>
                <a:ea typeface="+mj-ea"/>
                <a:cs typeface="+mj-cs"/>
              </a:rPr>
              <a:t>EUR;</a:t>
            </a:r>
            <a:endParaRPr lang="hu-HU" b="1" dirty="0">
              <a:solidFill>
                <a:schemeClr val="tx1"/>
              </a:solidFill>
              <a:latin typeface="Bell MT" panose="02020503060305020303" pitchFamily="18" charset="0"/>
              <a:ea typeface="+mj-ea"/>
              <a:cs typeface="+mj-cs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hu-HU" b="1" dirty="0">
                <a:solidFill>
                  <a:schemeClr val="tx1"/>
                </a:solidFill>
                <a:latin typeface="Bell MT" panose="02020503060305020303" pitchFamily="18" charset="0"/>
                <a:ea typeface="+mj-ea"/>
                <a:cs typeface="+mj-cs"/>
              </a:rPr>
              <a:t>a projekt költségvetése (maximális támogatási összege): </a:t>
            </a:r>
            <a:r>
              <a:rPr lang="hu-HU" b="1" dirty="0" err="1">
                <a:solidFill>
                  <a:schemeClr val="tx1"/>
                </a:solidFill>
                <a:latin typeface="Bell MT" panose="02020503060305020303" pitchFamily="18" charset="0"/>
                <a:ea typeface="+mj-ea"/>
                <a:cs typeface="+mj-cs"/>
              </a:rPr>
              <a:t>max</a:t>
            </a:r>
            <a:r>
              <a:rPr lang="hu-HU" b="1" dirty="0">
                <a:solidFill>
                  <a:schemeClr val="tx1"/>
                </a:solidFill>
                <a:latin typeface="Bell MT" panose="02020503060305020303" pitchFamily="18" charset="0"/>
                <a:ea typeface="+mj-ea"/>
                <a:cs typeface="+mj-cs"/>
              </a:rPr>
              <a:t>. 50 745 </a:t>
            </a:r>
            <a:r>
              <a:rPr lang="hu-HU" b="1" dirty="0" smtClean="0">
                <a:solidFill>
                  <a:schemeClr val="tx1"/>
                </a:solidFill>
                <a:latin typeface="Bell MT" panose="02020503060305020303" pitchFamily="18" charset="0"/>
                <a:ea typeface="+mj-ea"/>
                <a:cs typeface="+mj-cs"/>
              </a:rPr>
              <a:t>EUR;</a:t>
            </a:r>
          </a:p>
        </p:txBody>
      </p:sp>
      <p:sp>
        <p:nvSpPr>
          <p:cNvPr id="13" name="Pravouholník 20">
            <a:extLst>
              <a:ext uri="{FF2B5EF4-FFF2-40B4-BE49-F238E27FC236}">
                <a16:creationId xmlns:a16="http://schemas.microsoft.com/office/drawing/2014/main" xmlns="" id="{1B715112-A673-8845-ABF7-F4CF0A480E85}"/>
              </a:ext>
            </a:extLst>
          </p:cNvPr>
          <p:cNvSpPr/>
          <p:nvPr/>
        </p:nvSpPr>
        <p:spPr>
          <a:xfrm>
            <a:off x="0" y="6358270"/>
            <a:ext cx="12192000" cy="4997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lvl="1" algn="ctr"/>
            <a:r>
              <a:rPr lang="sk-SK" b="1" dirty="0">
                <a:solidFill>
                  <a:schemeClr val="accent4">
                    <a:lumMod val="75000"/>
                  </a:schemeClr>
                </a:solidFill>
                <a:latin typeface="Bell MT" panose="02020503060305020303" pitchFamily="18" charset="0"/>
              </a:rPr>
              <a:t>www.rdvegtc.eu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69" y="165596"/>
            <a:ext cx="2327806" cy="1013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5009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D7468962-6189-43AD-BB02-A6F88AD0E5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BF2E68D-E9CA-4A00-AE2B-17BCDFABC3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A9869B60-E63F-2C71-1315-C8F5C79797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94667" y="672403"/>
            <a:ext cx="5113866" cy="654210"/>
          </a:xfrm>
        </p:spPr>
        <p:txBody>
          <a:bodyPr anchor="t">
            <a:normAutofit fontScale="90000"/>
          </a:bodyPr>
          <a:lstStyle/>
          <a:p>
            <a:pPr algn="ctr"/>
            <a:r>
              <a:rPr lang="hu-HU" sz="3600" dirty="0" smtClean="0">
                <a:solidFill>
                  <a:srgbClr val="2E40D9">
                    <a:lumMod val="75000"/>
                  </a:srgbClr>
                </a:solidFill>
              </a:rPr>
              <a:t>Támogathatóság</a:t>
            </a:r>
            <a:r>
              <a:rPr lang="hu-HU" sz="4000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hu-HU" sz="4000" dirty="0">
                <a:solidFill>
                  <a:schemeClr val="accent4">
                    <a:lumMod val="75000"/>
                  </a:schemeClr>
                </a:solidFill>
              </a:rPr>
            </a:br>
            <a:endParaRPr lang="hu-HU" sz="4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Alcím 2">
            <a:extLst>
              <a:ext uri="{FF2B5EF4-FFF2-40B4-BE49-F238E27FC236}">
                <a16:creationId xmlns:a16="http://schemas.microsoft.com/office/drawing/2014/main" xmlns="" id="{F9B8A240-EE75-9733-B6FC-A55A893551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7806" y="1801644"/>
            <a:ext cx="9876387" cy="4243556"/>
          </a:xfrm>
        </p:spPr>
        <p:txBody>
          <a:bodyPr anchor="t">
            <a:noAutofit/>
          </a:bodyPr>
          <a:lstStyle/>
          <a:p>
            <a:pPr marL="625475" indent="-285750" algn="just">
              <a:buFont typeface="Wingdings" panose="05000000000000000000" pitchFamily="2" charset="2"/>
              <a:buChar char="Ø"/>
            </a:pPr>
            <a:r>
              <a:rPr lang="hu-HU" b="1" dirty="0" smtClean="0">
                <a:solidFill>
                  <a:schemeClr val="tx1"/>
                </a:solidFill>
                <a:latin typeface="Bell MT" panose="02020503060305020303" pitchFamily="18" charset="0"/>
              </a:rPr>
              <a:t>a </a:t>
            </a:r>
            <a:r>
              <a:rPr lang="hu-HU" b="1" dirty="0">
                <a:solidFill>
                  <a:schemeClr val="tx1"/>
                </a:solidFill>
                <a:latin typeface="Bell MT" panose="02020503060305020303" pitchFamily="18" charset="0"/>
              </a:rPr>
              <a:t>projektnek transznacionálisnak kell lennie, és legalább két támogatható </a:t>
            </a:r>
            <a:r>
              <a:rPr lang="hu-HU" b="1" dirty="0" smtClean="0">
                <a:solidFill>
                  <a:schemeClr val="tx1"/>
                </a:solidFill>
                <a:latin typeface="Bell MT" panose="02020503060305020303" pitchFamily="18" charset="0"/>
              </a:rPr>
              <a:t>országból kell </a:t>
            </a:r>
            <a:r>
              <a:rPr lang="hu-HU" b="1" dirty="0">
                <a:solidFill>
                  <a:schemeClr val="tx1"/>
                </a:solidFill>
                <a:latin typeface="Bell MT" panose="02020503060305020303" pitchFamily="18" charset="0"/>
              </a:rPr>
              <a:t>részt </a:t>
            </a:r>
            <a:r>
              <a:rPr lang="hu-HU" b="1" dirty="0" smtClean="0">
                <a:solidFill>
                  <a:schemeClr val="tx1"/>
                </a:solidFill>
                <a:latin typeface="Bell MT" panose="02020503060305020303" pitchFamily="18" charset="0"/>
              </a:rPr>
              <a:t>venni, </a:t>
            </a:r>
            <a:r>
              <a:rPr lang="hu-HU" b="1" dirty="0">
                <a:solidFill>
                  <a:schemeClr val="tx1"/>
                </a:solidFill>
                <a:latin typeface="Bell MT" panose="02020503060305020303" pitchFamily="18" charset="0"/>
              </a:rPr>
              <a:t>amelyek közül legalább az egyik EU- </a:t>
            </a:r>
            <a:r>
              <a:rPr lang="hu-HU" b="1" dirty="0" smtClean="0">
                <a:solidFill>
                  <a:schemeClr val="tx1"/>
                </a:solidFill>
                <a:latin typeface="Bell MT" panose="02020503060305020303" pitchFamily="18" charset="0"/>
              </a:rPr>
              <a:t>tagállam;</a:t>
            </a:r>
            <a:endParaRPr lang="hu-HU" b="1" dirty="0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pPr marL="625475" indent="-285750" algn="just">
              <a:buFont typeface="Wingdings" panose="05000000000000000000" pitchFamily="2" charset="2"/>
              <a:buChar char="Ø"/>
            </a:pPr>
            <a:r>
              <a:rPr lang="hu-HU" b="1" dirty="0" smtClean="0">
                <a:solidFill>
                  <a:schemeClr val="tx1"/>
                </a:solidFill>
                <a:latin typeface="Bell MT" panose="02020503060305020303" pitchFamily="18" charset="0"/>
              </a:rPr>
              <a:t>A </a:t>
            </a:r>
            <a:r>
              <a:rPr lang="hu-HU" b="1" dirty="0">
                <a:solidFill>
                  <a:schemeClr val="tx1"/>
                </a:solidFill>
                <a:latin typeface="Bell MT" panose="02020503060305020303" pitchFamily="18" charset="0"/>
              </a:rPr>
              <a:t>projekteknek 6 és 12 hónap között kell maradniuk (legfeljebb 9 hónapos hosszabbítás lehetséges, ha megfelelően indokolt és módosítással</a:t>
            </a:r>
            <a:r>
              <a:rPr lang="hu-HU" b="1" dirty="0" smtClean="0">
                <a:solidFill>
                  <a:schemeClr val="tx1"/>
                </a:solidFill>
                <a:latin typeface="Bell MT" panose="02020503060305020303" pitchFamily="18" charset="0"/>
              </a:rPr>
              <a:t>).</a:t>
            </a:r>
            <a:endParaRPr lang="hu-HU" b="1" dirty="0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pPr marL="625475" indent="-285750" algn="just">
              <a:buFont typeface="Wingdings" panose="05000000000000000000" pitchFamily="2" charset="2"/>
              <a:buChar char="Ø"/>
            </a:pPr>
            <a:r>
              <a:rPr lang="hu-HU" b="1" dirty="0" smtClean="0">
                <a:solidFill>
                  <a:schemeClr val="tx1"/>
                </a:solidFill>
                <a:latin typeface="Bell MT" panose="02020503060305020303" pitchFamily="18" charset="0"/>
              </a:rPr>
              <a:t>a </a:t>
            </a:r>
            <a:r>
              <a:rPr lang="hu-HU" b="1" dirty="0">
                <a:solidFill>
                  <a:schemeClr val="tx1"/>
                </a:solidFill>
                <a:latin typeface="Bell MT" panose="02020503060305020303" pitchFamily="18" charset="0"/>
              </a:rPr>
              <a:t>rendezvényeken legalább 50 közvetlen résztvevőnek kell részt vennie, </a:t>
            </a:r>
            <a:r>
              <a:rPr lang="hu-HU" b="1" dirty="0" smtClean="0">
                <a:solidFill>
                  <a:schemeClr val="tx1"/>
                </a:solidFill>
                <a:latin typeface="Bell MT" panose="02020503060305020303" pitchFamily="18" charset="0"/>
              </a:rPr>
              <a:t>amelyből legalább </a:t>
            </a:r>
            <a:r>
              <a:rPr lang="hu-HU" b="1" dirty="0">
                <a:solidFill>
                  <a:schemeClr val="tx1"/>
                </a:solidFill>
                <a:latin typeface="Bell MT" panose="02020503060305020303" pitchFamily="18" charset="0"/>
              </a:rPr>
              <a:t>25 résztvevő "meghívott/nemzetközi résztvevő </a:t>
            </a:r>
            <a:r>
              <a:rPr lang="hu-HU" b="1" dirty="0" smtClean="0">
                <a:solidFill>
                  <a:schemeClr val="tx1"/>
                </a:solidFill>
                <a:latin typeface="Bell MT" panose="02020503060305020303" pitchFamily="18" charset="0"/>
              </a:rPr>
              <a:t>".</a:t>
            </a:r>
            <a:endParaRPr lang="hu-HU" b="1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sp>
        <p:nvSpPr>
          <p:cNvPr id="13" name="Pravouholník 20">
            <a:extLst>
              <a:ext uri="{FF2B5EF4-FFF2-40B4-BE49-F238E27FC236}">
                <a16:creationId xmlns:a16="http://schemas.microsoft.com/office/drawing/2014/main" xmlns="" id="{1B715112-A673-8845-ABF7-F4CF0A480E85}"/>
              </a:ext>
            </a:extLst>
          </p:cNvPr>
          <p:cNvSpPr/>
          <p:nvPr/>
        </p:nvSpPr>
        <p:spPr>
          <a:xfrm>
            <a:off x="0" y="6358270"/>
            <a:ext cx="12192000" cy="4997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lvl="1" algn="ctr"/>
            <a:r>
              <a:rPr lang="sk-SK" b="1" dirty="0">
                <a:solidFill>
                  <a:srgbClr val="2E40D9">
                    <a:lumMod val="75000"/>
                  </a:srgbClr>
                </a:solidFill>
                <a:latin typeface="Bell MT" panose="02020503060305020303" pitchFamily="18" charset="0"/>
              </a:rPr>
              <a:t>www.rdvegtc.eu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69" y="165596"/>
            <a:ext cx="2327806" cy="1013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7872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D7468962-6189-43AD-BB02-A6F88AD0E5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BF2E68D-E9CA-4A00-AE2B-17BCDFABC3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A9869B60-E63F-2C71-1315-C8F5C79797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73801" y="767439"/>
            <a:ext cx="7941155" cy="654210"/>
          </a:xfrm>
        </p:spPr>
        <p:txBody>
          <a:bodyPr anchor="t">
            <a:normAutofit fontScale="90000"/>
          </a:bodyPr>
          <a:lstStyle/>
          <a:p>
            <a:pPr algn="ctr"/>
            <a:r>
              <a:rPr lang="hu-HU" sz="3600" dirty="0" smtClean="0">
                <a:solidFill>
                  <a:srgbClr val="2E40D9">
                    <a:lumMod val="75000"/>
                  </a:srgbClr>
                </a:solidFill>
              </a:rPr>
              <a:t>Támogatható tevékenységek</a:t>
            </a:r>
            <a:r>
              <a:rPr lang="hu-HU" sz="4000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hu-HU" sz="4000" dirty="0">
                <a:solidFill>
                  <a:schemeClr val="accent4">
                    <a:lumMod val="75000"/>
                  </a:schemeClr>
                </a:solidFill>
              </a:rPr>
            </a:br>
            <a:endParaRPr lang="hu-HU" sz="4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Alcím 2">
            <a:extLst>
              <a:ext uri="{FF2B5EF4-FFF2-40B4-BE49-F238E27FC236}">
                <a16:creationId xmlns:a16="http://schemas.microsoft.com/office/drawing/2014/main" xmlns="" id="{F9B8A240-EE75-9733-B6FC-A55A893551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3806" y="2047177"/>
            <a:ext cx="9876387" cy="3278356"/>
          </a:xfrm>
        </p:spPr>
        <p:txBody>
          <a:bodyPr anchor="t">
            <a:noAutofit/>
          </a:bodyPr>
          <a:lstStyle/>
          <a:p>
            <a:pPr algn="just"/>
            <a:r>
              <a:rPr lang="hu-HU" sz="2400" b="1" dirty="0" smtClean="0">
                <a:solidFill>
                  <a:schemeClr val="tx1"/>
                </a:solidFill>
                <a:latin typeface="Bell MT" panose="02020503060305020303" pitchFamily="18" charset="0"/>
              </a:rPr>
              <a:t>Például:</a:t>
            </a:r>
          </a:p>
          <a:p>
            <a:pPr marL="625475" indent="-285750" algn="just">
              <a:buFont typeface="Wingdings" panose="05000000000000000000" pitchFamily="2" charset="2"/>
              <a:buChar char="Ø"/>
            </a:pPr>
            <a:r>
              <a:rPr lang="hu-HU" sz="2400" b="1" dirty="0">
                <a:solidFill>
                  <a:schemeClr val="tx1"/>
                </a:solidFill>
                <a:latin typeface="Bell MT" panose="02020503060305020303" pitchFamily="18" charset="0"/>
              </a:rPr>
              <a:t>kulturális rendezvények, fesztiválok, </a:t>
            </a:r>
            <a:r>
              <a:rPr lang="hu-HU" sz="2400" b="1" dirty="0" smtClean="0">
                <a:solidFill>
                  <a:schemeClr val="tx1"/>
                </a:solidFill>
                <a:latin typeface="Bell MT" panose="02020503060305020303" pitchFamily="18" charset="0"/>
              </a:rPr>
              <a:t>kiállítások;</a:t>
            </a:r>
            <a:endParaRPr lang="hu-HU" sz="2400" b="1" dirty="0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pPr marL="625475" indent="-285750" algn="just">
              <a:buFont typeface="Wingdings" panose="05000000000000000000" pitchFamily="2" charset="2"/>
              <a:buChar char="Ø"/>
            </a:pPr>
            <a:r>
              <a:rPr lang="hu-HU" sz="2400" b="1" dirty="0" smtClean="0">
                <a:solidFill>
                  <a:schemeClr val="tx1"/>
                </a:solidFill>
                <a:latin typeface="Bell MT" panose="02020503060305020303" pitchFamily="18" charset="0"/>
              </a:rPr>
              <a:t>műhelyek, szemináriumok, konferenciák;</a:t>
            </a:r>
            <a:endParaRPr lang="hu-HU" sz="2400" b="1" dirty="0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pPr marL="625475" indent="-285750" algn="just">
              <a:buFont typeface="Wingdings" panose="05000000000000000000" pitchFamily="2" charset="2"/>
              <a:buChar char="Ø"/>
            </a:pPr>
            <a:r>
              <a:rPr lang="hu-HU" sz="2400" b="1" dirty="0" smtClean="0">
                <a:solidFill>
                  <a:schemeClr val="tx1"/>
                </a:solidFill>
                <a:latin typeface="Bell MT" panose="02020503060305020303" pitchFamily="18" charset="0"/>
              </a:rPr>
              <a:t>képzési tevékenységek, szakértői találkozók, </a:t>
            </a:r>
            <a:r>
              <a:rPr lang="hu-HU" sz="2400" b="1" dirty="0" err="1" smtClean="0">
                <a:solidFill>
                  <a:schemeClr val="tx1"/>
                </a:solidFill>
                <a:latin typeface="Bell MT" panose="02020503060305020303" pitchFamily="18" charset="0"/>
              </a:rPr>
              <a:t>webináriumok</a:t>
            </a:r>
            <a:r>
              <a:rPr lang="hu-HU" sz="2400" b="1" dirty="0" smtClean="0">
                <a:solidFill>
                  <a:schemeClr val="tx1"/>
                </a:solidFill>
                <a:latin typeface="Bell MT" panose="02020503060305020303" pitchFamily="18" charset="0"/>
              </a:rPr>
              <a:t>;</a:t>
            </a:r>
            <a:endParaRPr lang="hu-HU" sz="2400" b="1" dirty="0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pPr marL="625475" indent="-285750" algn="just">
              <a:buFont typeface="Wingdings" panose="05000000000000000000" pitchFamily="2" charset="2"/>
              <a:buChar char="Ø"/>
            </a:pPr>
            <a:r>
              <a:rPr lang="hu-HU" sz="2400" b="1" dirty="0" smtClean="0">
                <a:solidFill>
                  <a:schemeClr val="tx1"/>
                </a:solidFill>
                <a:latin typeface="Bell MT" panose="02020503060305020303" pitchFamily="18" charset="0"/>
              </a:rPr>
              <a:t>a </a:t>
            </a:r>
            <a:r>
              <a:rPr lang="hu-HU" sz="2400" b="1" dirty="0">
                <a:solidFill>
                  <a:schemeClr val="tx1"/>
                </a:solidFill>
                <a:latin typeface="Bell MT" panose="02020503060305020303" pitchFamily="18" charset="0"/>
              </a:rPr>
              <a:t>bevált gyakorlatok fejlesztése, cseréje és terjesztése a hatóságok és a civil társadalmi szervezetek </a:t>
            </a:r>
            <a:r>
              <a:rPr lang="hu-HU" sz="2400" b="1" dirty="0" smtClean="0">
                <a:solidFill>
                  <a:schemeClr val="tx1"/>
                </a:solidFill>
                <a:latin typeface="Bell MT" panose="02020503060305020303" pitchFamily="18" charset="0"/>
              </a:rPr>
              <a:t>között;</a:t>
            </a:r>
            <a:endParaRPr lang="hu-HU" sz="2400" b="1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sp>
        <p:nvSpPr>
          <p:cNvPr id="13" name="Pravouholník 20">
            <a:extLst>
              <a:ext uri="{FF2B5EF4-FFF2-40B4-BE49-F238E27FC236}">
                <a16:creationId xmlns:a16="http://schemas.microsoft.com/office/drawing/2014/main" xmlns="" id="{1B715112-A673-8845-ABF7-F4CF0A480E85}"/>
              </a:ext>
            </a:extLst>
          </p:cNvPr>
          <p:cNvSpPr/>
          <p:nvPr/>
        </p:nvSpPr>
        <p:spPr>
          <a:xfrm>
            <a:off x="0" y="6358270"/>
            <a:ext cx="12192000" cy="4997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lvl="1" algn="ctr"/>
            <a:r>
              <a:rPr lang="sk-SK" b="1" dirty="0">
                <a:solidFill>
                  <a:srgbClr val="2E40D9">
                    <a:lumMod val="75000"/>
                  </a:srgbClr>
                </a:solidFill>
                <a:latin typeface="Bell MT" panose="02020503060305020303" pitchFamily="18" charset="0"/>
              </a:rPr>
              <a:t>www.rdvegtc.eu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69" y="165596"/>
            <a:ext cx="2327806" cy="1013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3646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D7468962-6189-43AD-BB02-A6F88AD0E5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BF2E68D-E9CA-4A00-AE2B-17BCDFABC3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A9869B60-E63F-2C71-1315-C8F5C79797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9267" y="525001"/>
            <a:ext cx="5477933" cy="654210"/>
          </a:xfrm>
        </p:spPr>
        <p:txBody>
          <a:bodyPr anchor="t">
            <a:noAutofit/>
          </a:bodyPr>
          <a:lstStyle/>
          <a:p>
            <a:pPr algn="ctr"/>
            <a:r>
              <a:rPr lang="hu-HU" sz="3600" dirty="0" smtClean="0">
                <a:solidFill>
                  <a:srgbClr val="2E40D9">
                    <a:lumMod val="75000"/>
                  </a:srgbClr>
                </a:solidFill>
              </a:rPr>
              <a:t>Finanszírozási forma</a:t>
            </a:r>
            <a:endParaRPr lang="hu-HU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Alcím 2">
            <a:extLst>
              <a:ext uri="{FF2B5EF4-FFF2-40B4-BE49-F238E27FC236}">
                <a16:creationId xmlns:a16="http://schemas.microsoft.com/office/drawing/2014/main" xmlns="" id="{F9B8A240-EE75-9733-B6FC-A55A893551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0067" y="1501429"/>
            <a:ext cx="2566195" cy="442022"/>
          </a:xfrm>
        </p:spPr>
        <p:txBody>
          <a:bodyPr anchor="t">
            <a:noAutofit/>
          </a:bodyPr>
          <a:lstStyle/>
          <a:p>
            <a:r>
              <a:rPr lang="hu-HU" sz="1600" dirty="0">
                <a:solidFill>
                  <a:srgbClr val="2E40D9">
                    <a:lumMod val="75000"/>
                  </a:srgbClr>
                </a:solidFill>
                <a:latin typeface="Elephant"/>
                <a:ea typeface="+mj-ea"/>
                <a:cs typeface="+mj-cs"/>
              </a:rPr>
              <a:t>Helyszíni rendezvények</a:t>
            </a:r>
            <a:br>
              <a:rPr lang="hu-HU" sz="1600" dirty="0">
                <a:solidFill>
                  <a:srgbClr val="2E40D9">
                    <a:lumMod val="75000"/>
                  </a:srgbClr>
                </a:solidFill>
                <a:latin typeface="Elephant"/>
                <a:ea typeface="+mj-ea"/>
                <a:cs typeface="+mj-cs"/>
              </a:rPr>
            </a:br>
            <a:endParaRPr lang="hu-HU" sz="1600" dirty="0" smtClean="0">
              <a:solidFill>
                <a:srgbClr val="2E40D9">
                  <a:lumMod val="75000"/>
                </a:srgbClr>
              </a:solidFill>
              <a:latin typeface="Elephant"/>
              <a:ea typeface="+mj-ea"/>
              <a:cs typeface="+mj-cs"/>
            </a:endParaRPr>
          </a:p>
        </p:txBody>
      </p:sp>
      <p:sp>
        <p:nvSpPr>
          <p:cNvPr id="13" name="Pravouholník 20">
            <a:extLst>
              <a:ext uri="{FF2B5EF4-FFF2-40B4-BE49-F238E27FC236}">
                <a16:creationId xmlns:a16="http://schemas.microsoft.com/office/drawing/2014/main" xmlns="" id="{1B715112-A673-8845-ABF7-F4CF0A480E85}"/>
              </a:ext>
            </a:extLst>
          </p:cNvPr>
          <p:cNvSpPr/>
          <p:nvPr/>
        </p:nvSpPr>
        <p:spPr>
          <a:xfrm>
            <a:off x="0" y="6358270"/>
            <a:ext cx="12192000" cy="4997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lvl="1" algn="ctr"/>
            <a:r>
              <a:rPr lang="sk-SK" b="1" dirty="0">
                <a:solidFill>
                  <a:schemeClr val="accent4">
                    <a:lumMod val="75000"/>
                  </a:schemeClr>
                </a:solidFill>
                <a:latin typeface="Bell MT" panose="02020503060305020303" pitchFamily="18" charset="0"/>
              </a:rPr>
              <a:t>www.rdvegtc.eu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69" y="165596"/>
            <a:ext cx="2327806" cy="1013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938" y="1944377"/>
            <a:ext cx="3210454" cy="4050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églalap 2"/>
          <p:cNvSpPr/>
          <p:nvPr/>
        </p:nvSpPr>
        <p:spPr>
          <a:xfrm>
            <a:off x="804332" y="1590808"/>
            <a:ext cx="6688667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hu-HU" b="1" dirty="0" smtClean="0">
                <a:latin typeface="Bell MT" panose="02020503060305020303" pitchFamily="18" charset="0"/>
              </a:rPr>
              <a:t>egyösszegű támogatás;</a:t>
            </a:r>
          </a:p>
          <a:p>
            <a:pPr marL="285750" indent="-28575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hu-HU" b="1" dirty="0" smtClean="0">
                <a:latin typeface="Bell MT" panose="02020503060305020303" pitchFamily="18" charset="0"/>
              </a:rPr>
              <a:t>Lump sum - egy </a:t>
            </a:r>
            <a:r>
              <a:rPr lang="hu-HU" b="1" dirty="0">
                <a:latin typeface="Bell MT" panose="02020503060305020303" pitchFamily="18" charset="0"/>
              </a:rPr>
              <a:t>átalányösszeg vagy a költségekhez nem kötött finanszírozás </a:t>
            </a:r>
            <a:r>
              <a:rPr lang="hu-HU" b="1" dirty="0" smtClean="0">
                <a:latin typeface="Bell MT" panose="02020503060305020303" pitchFamily="18" charset="0"/>
              </a:rPr>
              <a:t>alapján;</a:t>
            </a:r>
          </a:p>
          <a:p>
            <a:pPr marL="285750" indent="-28575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hu-HU" b="1" dirty="0" smtClean="0">
                <a:latin typeface="Bell MT" panose="02020503060305020303" pitchFamily="18" charset="0"/>
              </a:rPr>
              <a:t>az </a:t>
            </a:r>
            <a:r>
              <a:rPr lang="hu-HU" b="1" dirty="0">
                <a:latin typeface="Bell MT" panose="02020503060305020303" pitchFamily="18" charset="0"/>
              </a:rPr>
              <a:t>átalányösszeg kiszámítása egy paraméteren alapul: a nemzetközi (vagy "meghívott") résztvevők száma (a testvérvárosi eseménynek otthont adó országtól  eltérő, támogatható </a:t>
            </a:r>
            <a:r>
              <a:rPr lang="hu-HU" b="1" dirty="0" err="1">
                <a:latin typeface="Bell MT" panose="02020503060305020303" pitchFamily="18" charset="0"/>
              </a:rPr>
              <a:t>projektországokból</a:t>
            </a:r>
            <a:r>
              <a:rPr lang="hu-HU" b="1" dirty="0">
                <a:latin typeface="Bell MT" panose="02020503060305020303" pitchFamily="18" charset="0"/>
              </a:rPr>
              <a:t> érkező résztvevők száma</a:t>
            </a:r>
            <a:r>
              <a:rPr lang="hu-HU" b="1" dirty="0" smtClean="0">
                <a:latin typeface="Bell MT" panose="02020503060305020303" pitchFamily="18" charset="0"/>
              </a:rPr>
              <a:t>);</a:t>
            </a:r>
          </a:p>
          <a:p>
            <a:pPr marL="285750" indent="-28575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hu-HU" b="1" dirty="0" smtClean="0">
                <a:latin typeface="Bell MT" panose="02020503060305020303" pitchFamily="18" charset="0"/>
              </a:rPr>
              <a:t>nem </a:t>
            </a:r>
            <a:r>
              <a:rPr lang="hu-HU" b="1" dirty="0">
                <a:latin typeface="Bell MT" panose="02020503060305020303" pitchFamily="18" charset="0"/>
              </a:rPr>
              <a:t>készül pénzügyi jelentés a tényleges költségekről, és a kedvezményezettek nem kötelesek dokumentálni az intézkedéssel kapcsolatban felmerült </a:t>
            </a:r>
            <a:r>
              <a:rPr lang="hu-HU" b="1" dirty="0" smtClean="0">
                <a:latin typeface="Bell MT" panose="02020503060305020303" pitchFamily="18" charset="0"/>
              </a:rPr>
              <a:t>költségeket;</a:t>
            </a:r>
          </a:p>
          <a:p>
            <a:pPr marL="285750" indent="-28575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hu-HU" b="1" dirty="0" smtClean="0">
                <a:latin typeface="Bell MT" panose="02020503060305020303" pitchFamily="18" charset="0"/>
              </a:rPr>
              <a:t>átalányösszegek </a:t>
            </a:r>
            <a:r>
              <a:rPr lang="hu-HU" b="1" dirty="0">
                <a:latin typeface="Bell MT" panose="02020503060305020303" pitchFamily="18" charset="0"/>
              </a:rPr>
              <a:t>teljesítményalapúak, ezért a kifizetés fő feltétele az előre meghatározott eredmények elérése.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u-HU" sz="1700" b="1" dirty="0">
              <a:solidFill>
                <a:schemeClr val="accent4">
                  <a:lumMod val="75000"/>
                </a:schemeClr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679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D7468962-6189-43AD-BB02-A6F88AD0E5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BF2E68D-E9CA-4A00-AE2B-17BCDFABC3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A9869B60-E63F-2C71-1315-C8F5C79797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79068" y="453530"/>
            <a:ext cx="7941155" cy="654210"/>
          </a:xfrm>
        </p:spPr>
        <p:txBody>
          <a:bodyPr anchor="t">
            <a:normAutofit fontScale="90000"/>
          </a:bodyPr>
          <a:lstStyle/>
          <a:p>
            <a:pPr algn="ctr"/>
            <a:r>
              <a:rPr lang="hu-HU" sz="4000" dirty="0">
                <a:solidFill>
                  <a:srgbClr val="2E40D9">
                    <a:lumMod val="75000"/>
                  </a:srgbClr>
                </a:solidFill>
              </a:rPr>
              <a:t>Kisprojekt Alap</a:t>
            </a:r>
            <a:r>
              <a:rPr lang="hu-HU" sz="4000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hu-HU" sz="4000" dirty="0">
                <a:solidFill>
                  <a:schemeClr val="accent4">
                    <a:lumMod val="75000"/>
                  </a:schemeClr>
                </a:solidFill>
              </a:rPr>
            </a:br>
            <a:endParaRPr lang="hu-HU" sz="4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Alcím 2">
            <a:extLst>
              <a:ext uri="{FF2B5EF4-FFF2-40B4-BE49-F238E27FC236}">
                <a16:creationId xmlns:a16="http://schemas.microsoft.com/office/drawing/2014/main" xmlns="" id="{F9B8A240-EE75-9733-B6FC-A55A893551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4468" y="1539177"/>
            <a:ext cx="10231192" cy="4147248"/>
          </a:xfrm>
        </p:spPr>
        <p:txBody>
          <a:bodyPr anchor="t"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b="1" dirty="0" smtClean="0">
                <a:solidFill>
                  <a:schemeClr val="tx1"/>
                </a:solidFill>
                <a:latin typeface="Bell MT" panose="02020503060305020303" pitchFamily="18" charset="0"/>
              </a:rPr>
              <a:t>2023. szeptemberben kerül meghirdetésre (évente)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b="1" dirty="0" err="1" smtClean="0">
                <a:solidFill>
                  <a:schemeClr val="tx1"/>
                </a:solidFill>
                <a:latin typeface="Bell MT" panose="02020503060305020303" pitchFamily="18" charset="0"/>
              </a:rPr>
              <a:t>Town</a:t>
            </a:r>
            <a:r>
              <a:rPr lang="hu-HU" b="1" dirty="0" smtClean="0">
                <a:solidFill>
                  <a:schemeClr val="tx1"/>
                </a:solidFill>
                <a:latin typeface="Bell MT" panose="02020503060305020303" pitchFamily="18" charset="0"/>
              </a:rPr>
              <a:t> </a:t>
            </a:r>
            <a:r>
              <a:rPr lang="hu-HU" b="1" dirty="0" err="1" smtClean="0">
                <a:solidFill>
                  <a:schemeClr val="tx1"/>
                </a:solidFill>
                <a:latin typeface="Bell MT" panose="02020503060305020303" pitchFamily="18" charset="0"/>
              </a:rPr>
              <a:t>Twinning</a:t>
            </a:r>
            <a:r>
              <a:rPr lang="hu-HU" b="1" dirty="0" smtClean="0">
                <a:solidFill>
                  <a:schemeClr val="tx1"/>
                </a:solidFill>
                <a:latin typeface="Bell MT" panose="02020503060305020303" pitchFamily="18" charset="0"/>
              </a:rPr>
              <a:t> mintájára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b="1" dirty="0" smtClean="0">
                <a:solidFill>
                  <a:schemeClr val="tx1"/>
                </a:solidFill>
                <a:latin typeface="Bell MT" panose="02020503060305020303" pitchFamily="18" charset="0"/>
              </a:rPr>
              <a:t>A </a:t>
            </a:r>
            <a:r>
              <a:rPr lang="hu-HU" b="1" dirty="0">
                <a:solidFill>
                  <a:schemeClr val="tx1"/>
                </a:solidFill>
                <a:latin typeface="Bell MT" panose="02020503060305020303" pitchFamily="18" charset="0"/>
              </a:rPr>
              <a:t>felhívás rendelkezésre álló </a:t>
            </a:r>
            <a:r>
              <a:rPr lang="hu-HU" b="1" dirty="0" smtClean="0">
                <a:solidFill>
                  <a:schemeClr val="tx1"/>
                </a:solidFill>
                <a:latin typeface="Bell MT" panose="02020503060305020303" pitchFamily="18" charset="0"/>
              </a:rPr>
              <a:t>költségvetése: </a:t>
            </a:r>
            <a:r>
              <a:rPr lang="hu-HU" b="1" dirty="0">
                <a:solidFill>
                  <a:schemeClr val="tx1"/>
                </a:solidFill>
                <a:latin typeface="Bell MT" panose="02020503060305020303" pitchFamily="18" charset="0"/>
              </a:rPr>
              <a:t>5 163 551,41 </a:t>
            </a:r>
            <a:r>
              <a:rPr lang="hu-HU" b="1" dirty="0" smtClean="0">
                <a:solidFill>
                  <a:schemeClr val="tx1"/>
                </a:solidFill>
                <a:latin typeface="Bell MT" panose="02020503060305020303" pitchFamily="18" charset="0"/>
              </a:rPr>
              <a:t>euró </a:t>
            </a:r>
            <a:r>
              <a:rPr lang="hu-HU" b="1" dirty="0">
                <a:solidFill>
                  <a:schemeClr val="tx1"/>
                </a:solidFill>
                <a:latin typeface="Bell MT" panose="02020503060305020303" pitchFamily="18" charset="0"/>
              </a:rPr>
              <a:t>(</a:t>
            </a:r>
            <a:r>
              <a:rPr lang="hu-HU" b="1" dirty="0" smtClean="0">
                <a:solidFill>
                  <a:schemeClr val="tx1"/>
                </a:solidFill>
                <a:latin typeface="Bell MT" panose="02020503060305020303" pitchFamily="18" charset="0"/>
              </a:rPr>
              <a:t>évente kb. 1,5 </a:t>
            </a:r>
            <a:r>
              <a:rPr lang="hu-HU" b="1" dirty="0" err="1" smtClean="0">
                <a:solidFill>
                  <a:schemeClr val="tx1"/>
                </a:solidFill>
                <a:latin typeface="Bell MT" panose="02020503060305020303" pitchFamily="18" charset="0"/>
              </a:rPr>
              <a:t>milla</a:t>
            </a:r>
            <a:r>
              <a:rPr lang="hu-HU" b="1" dirty="0" smtClean="0">
                <a:solidFill>
                  <a:schemeClr val="tx1"/>
                </a:solidFill>
                <a:latin typeface="Bell MT" panose="02020503060305020303" pitchFamily="18" charset="0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b="1" dirty="0" smtClean="0">
                <a:solidFill>
                  <a:schemeClr val="tx1"/>
                </a:solidFill>
                <a:latin typeface="Bell MT" panose="02020503060305020303" pitchFamily="18" charset="0"/>
              </a:rPr>
              <a:t>Intézkedés: A </a:t>
            </a:r>
            <a:r>
              <a:rPr lang="hu-HU" b="1" dirty="0">
                <a:solidFill>
                  <a:schemeClr val="tx1"/>
                </a:solidFill>
                <a:latin typeface="Bell MT" panose="02020503060305020303" pitchFamily="18" charset="0"/>
              </a:rPr>
              <a:t>kölcsönös bizalom </a:t>
            </a:r>
            <a:r>
              <a:rPr lang="hu-HU" b="1" dirty="0" smtClean="0">
                <a:solidFill>
                  <a:schemeClr val="tx1"/>
                </a:solidFill>
                <a:latin typeface="Bell MT" panose="02020503060305020303" pitchFamily="18" charset="0"/>
              </a:rPr>
              <a:t>megteremtése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b="1" dirty="0" smtClean="0">
                <a:solidFill>
                  <a:schemeClr val="tx1"/>
                </a:solidFill>
                <a:latin typeface="Bell MT" panose="02020503060305020303" pitchFamily="18" charset="0"/>
              </a:rPr>
              <a:t>Célja</a:t>
            </a:r>
            <a:r>
              <a:rPr lang="hu-HU" b="1" dirty="0">
                <a:solidFill>
                  <a:schemeClr val="tx1"/>
                </a:solidFill>
                <a:latin typeface="Bell MT" panose="02020503060305020303" pitchFamily="18" charset="0"/>
              </a:rPr>
              <a:t>, hogy új, határon átnyúló partnerségeket hozzon létre és kölcsönös </a:t>
            </a:r>
            <a:r>
              <a:rPr lang="hu-HU" b="1" dirty="0" smtClean="0">
                <a:solidFill>
                  <a:schemeClr val="tx1"/>
                </a:solidFill>
                <a:latin typeface="Bell MT" panose="02020503060305020303" pitchFamily="18" charset="0"/>
              </a:rPr>
              <a:t>bizalmat </a:t>
            </a:r>
            <a:r>
              <a:rPr lang="hu-HU" b="1" dirty="0">
                <a:solidFill>
                  <a:schemeClr val="tx1"/>
                </a:solidFill>
                <a:latin typeface="Bell MT" panose="02020503060305020303" pitchFamily="18" charset="0"/>
              </a:rPr>
              <a:t>építsen az önkormányzatok, a közintézmények és a lakosság szintjén </a:t>
            </a:r>
            <a:r>
              <a:rPr lang="hu-HU" b="1" dirty="0" smtClean="0">
                <a:solidFill>
                  <a:schemeClr val="tx1"/>
                </a:solidFill>
                <a:latin typeface="Bell MT" panose="02020503060305020303" pitchFamily="18" charset="0"/>
              </a:rPr>
              <a:t>is.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b="1" dirty="0" smtClean="0">
                <a:solidFill>
                  <a:schemeClr val="tx1"/>
                </a:solidFill>
                <a:latin typeface="Bell MT" panose="02020503060305020303" pitchFamily="18" charset="0"/>
              </a:rPr>
              <a:t>Kizárólag </a:t>
            </a:r>
            <a:r>
              <a:rPr lang="hu-HU" b="1" dirty="0">
                <a:solidFill>
                  <a:schemeClr val="tx1"/>
                </a:solidFill>
                <a:latin typeface="Bell MT" panose="02020503060305020303" pitchFamily="18" charset="0"/>
              </a:rPr>
              <a:t>egyedüli pályázók (</a:t>
            </a:r>
            <a:r>
              <a:rPr lang="hu-HU" b="1" dirty="0" err="1">
                <a:solidFill>
                  <a:schemeClr val="tx1"/>
                </a:solidFill>
                <a:latin typeface="Bell MT" panose="02020503060305020303" pitchFamily="18" charset="0"/>
              </a:rPr>
              <a:t>sole</a:t>
            </a:r>
            <a:r>
              <a:rPr lang="hu-HU" b="1" dirty="0">
                <a:solidFill>
                  <a:schemeClr val="tx1"/>
                </a:solidFill>
                <a:latin typeface="Bell MT" panose="02020503060305020303" pitchFamily="18" charset="0"/>
              </a:rPr>
              <a:t> partner) pályázatai megengedettek;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b="1" dirty="0" smtClean="0">
                <a:solidFill>
                  <a:schemeClr val="tx1"/>
                </a:solidFill>
                <a:latin typeface="Bell MT" panose="02020503060305020303" pitchFamily="18" charset="0"/>
              </a:rPr>
              <a:t>A </a:t>
            </a:r>
            <a:r>
              <a:rPr lang="hu-HU" b="1" dirty="0">
                <a:solidFill>
                  <a:schemeClr val="tx1"/>
                </a:solidFill>
                <a:latin typeface="Bell MT" panose="02020503060305020303" pitchFamily="18" charset="0"/>
              </a:rPr>
              <a:t>pályázatokban </a:t>
            </a:r>
            <a:r>
              <a:rPr lang="hu-HU" b="1" dirty="0" smtClean="0">
                <a:solidFill>
                  <a:schemeClr val="tx1"/>
                </a:solidFill>
                <a:latin typeface="Bell MT" panose="02020503060305020303" pitchFamily="18" charset="0"/>
              </a:rPr>
              <a:t>két </a:t>
            </a:r>
            <a:r>
              <a:rPr lang="hu-HU" b="1" dirty="0">
                <a:solidFill>
                  <a:schemeClr val="tx1"/>
                </a:solidFill>
                <a:latin typeface="Bell MT" panose="02020503060305020303" pitchFamily="18" charset="0"/>
              </a:rPr>
              <a:t>támogatható ország kedvezményezetteinek kell részt vennie.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b="1" dirty="0" smtClean="0">
                <a:solidFill>
                  <a:schemeClr val="tx1"/>
                </a:solidFill>
                <a:latin typeface="Bell MT" panose="02020503060305020303" pitchFamily="18" charset="0"/>
              </a:rPr>
              <a:t>A </a:t>
            </a:r>
            <a:r>
              <a:rPr lang="hu-HU" b="1" dirty="0">
                <a:solidFill>
                  <a:schemeClr val="tx1"/>
                </a:solidFill>
                <a:latin typeface="Bell MT" panose="02020503060305020303" pitchFamily="18" charset="0"/>
              </a:rPr>
              <a:t>projekt </a:t>
            </a:r>
            <a:r>
              <a:rPr lang="hu-HU" b="1" dirty="0" smtClean="0">
                <a:solidFill>
                  <a:schemeClr val="tx1"/>
                </a:solidFill>
                <a:latin typeface="Bell MT" panose="02020503060305020303" pitchFamily="18" charset="0"/>
              </a:rPr>
              <a:t>időtartama </a:t>
            </a:r>
            <a:r>
              <a:rPr lang="hu-HU" b="1" dirty="0" err="1" smtClean="0">
                <a:solidFill>
                  <a:schemeClr val="tx1"/>
                </a:solidFill>
                <a:latin typeface="Bell MT" panose="02020503060305020303" pitchFamily="18" charset="0"/>
              </a:rPr>
              <a:t>max</a:t>
            </a:r>
            <a:r>
              <a:rPr lang="hu-HU" b="1" dirty="0">
                <a:solidFill>
                  <a:schemeClr val="tx1"/>
                </a:solidFill>
                <a:latin typeface="Bell MT" panose="02020503060305020303" pitchFamily="18" charset="0"/>
              </a:rPr>
              <a:t>. 6 hónapban. Visszamenőleges hatályú alkalmazás nem biztosítható.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b="1" dirty="0" smtClean="0">
                <a:solidFill>
                  <a:schemeClr val="tx1"/>
                </a:solidFill>
                <a:latin typeface="Bell MT" panose="02020503060305020303" pitchFamily="18" charset="0"/>
              </a:rPr>
              <a:t>A </a:t>
            </a:r>
            <a:r>
              <a:rPr lang="hu-HU" b="1" dirty="0">
                <a:solidFill>
                  <a:schemeClr val="tx1"/>
                </a:solidFill>
                <a:latin typeface="Bell MT" panose="02020503060305020303" pitchFamily="18" charset="0"/>
              </a:rPr>
              <a:t>projekt költségvetése (maximális támogatási összeg):  30 000 EUR.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u-HU" sz="1700" b="1" dirty="0">
              <a:solidFill>
                <a:schemeClr val="accent4">
                  <a:lumMod val="7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13" name="Pravouholník 20">
            <a:extLst>
              <a:ext uri="{FF2B5EF4-FFF2-40B4-BE49-F238E27FC236}">
                <a16:creationId xmlns:a16="http://schemas.microsoft.com/office/drawing/2014/main" xmlns="" id="{1B715112-A673-8845-ABF7-F4CF0A480E85}"/>
              </a:ext>
            </a:extLst>
          </p:cNvPr>
          <p:cNvSpPr/>
          <p:nvPr/>
        </p:nvSpPr>
        <p:spPr>
          <a:xfrm>
            <a:off x="0" y="6358270"/>
            <a:ext cx="12192000" cy="4997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lvl="1" algn="ctr"/>
            <a:r>
              <a:rPr lang="sk-SK" b="1" dirty="0">
                <a:solidFill>
                  <a:schemeClr val="accent4">
                    <a:lumMod val="75000"/>
                  </a:schemeClr>
                </a:solidFill>
                <a:latin typeface="Bell MT" panose="02020503060305020303" pitchFamily="18" charset="0"/>
              </a:rPr>
              <a:t>www.rdvegtc.eu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69" y="165596"/>
            <a:ext cx="2327806" cy="1013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8713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D7468962-6189-43AD-BB02-A6F88AD0E5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BF2E68D-E9CA-4A00-AE2B-17BCDFABC3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A9869B60-E63F-2C71-1315-C8F5C79797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8214" y="672403"/>
            <a:ext cx="6762865" cy="654210"/>
          </a:xfrm>
        </p:spPr>
        <p:txBody>
          <a:bodyPr anchor="t">
            <a:normAutofit fontScale="90000"/>
          </a:bodyPr>
          <a:lstStyle/>
          <a:p>
            <a:pPr algn="ctr"/>
            <a:r>
              <a:rPr lang="hu-HU" sz="4000" dirty="0">
                <a:solidFill>
                  <a:srgbClr val="2E40D9">
                    <a:lumMod val="75000"/>
                  </a:srgbClr>
                </a:solidFill>
              </a:rPr>
              <a:t>Nyugati programterület</a:t>
            </a:r>
            <a:r>
              <a:rPr lang="hu-HU" sz="4000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hu-HU" sz="4000" dirty="0">
                <a:solidFill>
                  <a:schemeClr val="accent4">
                    <a:lumMod val="75000"/>
                  </a:schemeClr>
                </a:solidFill>
              </a:rPr>
            </a:br>
            <a:endParaRPr lang="hu-HU" sz="4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3" name="Pravouholník 20">
            <a:extLst>
              <a:ext uri="{FF2B5EF4-FFF2-40B4-BE49-F238E27FC236}">
                <a16:creationId xmlns:a16="http://schemas.microsoft.com/office/drawing/2014/main" xmlns="" id="{1B715112-A673-8845-ABF7-F4CF0A480E85}"/>
              </a:ext>
            </a:extLst>
          </p:cNvPr>
          <p:cNvSpPr/>
          <p:nvPr/>
        </p:nvSpPr>
        <p:spPr>
          <a:xfrm>
            <a:off x="0" y="6358270"/>
            <a:ext cx="12192000" cy="4997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lvl="1" algn="ctr"/>
            <a:r>
              <a:rPr lang="sk-SK" b="1" dirty="0">
                <a:solidFill>
                  <a:schemeClr val="accent4">
                    <a:lumMod val="75000"/>
                  </a:schemeClr>
                </a:solidFill>
                <a:latin typeface="Bell MT" panose="02020503060305020303" pitchFamily="18" charset="0"/>
              </a:rPr>
              <a:t>www.rdvegtc.eu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69" y="165596"/>
            <a:ext cx="2327806" cy="1013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175" y="1540934"/>
            <a:ext cx="6409901" cy="298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Alcím 2">
            <a:extLst>
              <a:ext uri="{FF2B5EF4-FFF2-40B4-BE49-F238E27FC236}">
                <a16:creationId xmlns:a16="http://schemas.microsoft.com/office/drawing/2014/main" xmlns="" id="{F9B8A240-EE75-9733-B6FC-A55A893551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6600" y="4825999"/>
            <a:ext cx="10549467" cy="1405467"/>
          </a:xfrm>
        </p:spPr>
        <p:txBody>
          <a:bodyPr anchor="t">
            <a:noAutofit/>
          </a:bodyPr>
          <a:lstStyle/>
          <a:p>
            <a:pPr algn="just">
              <a:spcBef>
                <a:spcPts val="1800"/>
              </a:spcBef>
              <a:spcAft>
                <a:spcPts val="1200"/>
              </a:spcAft>
            </a:pPr>
            <a:r>
              <a:rPr lang="hu-HU" sz="1700" b="1" dirty="0" smtClean="0">
                <a:solidFill>
                  <a:schemeClr val="tx1"/>
                </a:solidFill>
                <a:latin typeface="Bell MT" panose="02020503060305020303" pitchFamily="18" charset="0"/>
              </a:rPr>
              <a:t>A </a:t>
            </a:r>
            <a:r>
              <a:rPr lang="hu-HU" sz="1700" b="1" dirty="0">
                <a:solidFill>
                  <a:schemeClr val="tx1"/>
                </a:solidFill>
                <a:latin typeface="Bell MT" panose="02020503060305020303" pitchFamily="18" charset="0"/>
              </a:rPr>
              <a:t>kedvezményezettek a 6 megye és Budapest Főváros területéről jogosultak részt venni, azonban a résztvevők (meghívottak) </a:t>
            </a:r>
            <a:r>
              <a:rPr lang="hu-HU" sz="1700" b="1" u="sng" dirty="0" smtClean="0">
                <a:solidFill>
                  <a:schemeClr val="tx1"/>
                </a:solidFill>
                <a:latin typeface="Bell MT" panose="02020503060305020303" pitchFamily="18" charset="0"/>
              </a:rPr>
              <a:t>Szlovákia és Magyarország teljes területéről jogosultak</a:t>
            </a:r>
            <a:r>
              <a:rPr lang="hu-HU" sz="1700" b="1" dirty="0" smtClean="0">
                <a:solidFill>
                  <a:schemeClr val="tx1"/>
                </a:solidFill>
                <a:latin typeface="Bell MT" panose="02020503060305020303" pitchFamily="18" charset="0"/>
              </a:rPr>
              <a:t>.</a:t>
            </a:r>
            <a:endParaRPr lang="hu-HU" sz="1600" b="1" dirty="0">
              <a:solidFill>
                <a:schemeClr val="tx1"/>
              </a:solidFill>
            </a:endParaRPr>
          </a:p>
          <a:p>
            <a:pPr algn="just">
              <a:spcBef>
                <a:spcPts val="600"/>
              </a:spcBef>
            </a:pPr>
            <a:r>
              <a:rPr lang="hu-HU" sz="1700" b="1" dirty="0" smtClean="0">
                <a:solidFill>
                  <a:schemeClr val="tx1"/>
                </a:solidFill>
                <a:latin typeface="Bell MT" panose="02020503060305020303" pitchFamily="18" charset="0"/>
              </a:rPr>
              <a:t>Csak </a:t>
            </a:r>
            <a:r>
              <a:rPr lang="hu-HU" sz="1700" b="1" dirty="0">
                <a:solidFill>
                  <a:schemeClr val="tx1"/>
                </a:solidFill>
                <a:latin typeface="Bell MT" panose="02020503060305020303" pitchFamily="18" charset="0"/>
              </a:rPr>
              <a:t>a programterületen végrehajtott tevékenységek támogathatók, amelyek egyértelműen hozzájárulnak a projekt célkitűzéseihez</a:t>
            </a:r>
            <a:r>
              <a:rPr lang="hu-HU" sz="1700" b="1" dirty="0" smtClean="0">
                <a:solidFill>
                  <a:schemeClr val="tx1"/>
                </a:solidFill>
                <a:latin typeface="Bell MT" panose="02020503060305020303" pitchFamily="18" charset="0"/>
              </a:rPr>
              <a:t>.</a:t>
            </a:r>
            <a:endParaRPr lang="sk-SK" sz="1700" b="1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743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D7468962-6189-43AD-BB02-A6F88AD0E5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BF2E68D-E9CA-4A00-AE2B-17BCDFABC3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A9869B60-E63F-2C71-1315-C8F5C79797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71800" y="596203"/>
            <a:ext cx="7621423" cy="654210"/>
          </a:xfrm>
        </p:spPr>
        <p:txBody>
          <a:bodyPr anchor="t">
            <a:normAutofit fontScale="90000"/>
          </a:bodyPr>
          <a:lstStyle/>
          <a:p>
            <a:pPr algn="ctr"/>
            <a:r>
              <a:rPr lang="hu-HU" sz="4000" dirty="0">
                <a:solidFill>
                  <a:srgbClr val="2E40D9">
                    <a:lumMod val="75000"/>
                  </a:srgbClr>
                </a:solidFill>
              </a:rPr>
              <a:t>Támogatható tevékenységek indikatív listája</a:t>
            </a:r>
            <a:r>
              <a:rPr lang="hu-HU" sz="4000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hu-HU" sz="4000" dirty="0">
                <a:solidFill>
                  <a:schemeClr val="accent4">
                    <a:lumMod val="75000"/>
                  </a:schemeClr>
                </a:solidFill>
              </a:rPr>
            </a:br>
            <a:endParaRPr lang="hu-HU" sz="4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Alcím 2">
            <a:extLst>
              <a:ext uri="{FF2B5EF4-FFF2-40B4-BE49-F238E27FC236}">
                <a16:creationId xmlns:a16="http://schemas.microsoft.com/office/drawing/2014/main" xmlns="" id="{F9B8A240-EE75-9733-B6FC-A55A893551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7672" y="2097977"/>
            <a:ext cx="9876387" cy="4147248"/>
          </a:xfrm>
        </p:spPr>
        <p:txBody>
          <a:bodyPr anchor="t">
            <a:noAutofit/>
          </a:bodyPr>
          <a:lstStyle/>
          <a:p>
            <a:pPr algn="just"/>
            <a:r>
              <a:rPr lang="hu-HU" sz="1700" b="1" dirty="0">
                <a:solidFill>
                  <a:schemeClr val="tx1"/>
                </a:solidFill>
                <a:latin typeface="Bell MT" panose="02020503060305020303" pitchFamily="18" charset="0"/>
              </a:rPr>
              <a:t>Az intézkedés keretében olyan határon átnyúló kezdeményezések (rendezvények) támogatására lesz lehetőség, amelyek: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hu-HU" sz="1700" b="1" dirty="0">
                <a:solidFill>
                  <a:schemeClr val="tx1"/>
                </a:solidFill>
                <a:latin typeface="Bell MT" panose="02020503060305020303" pitchFamily="18" charset="0"/>
              </a:rPr>
              <a:t>célja határon átnyúló </a:t>
            </a:r>
            <a:r>
              <a:rPr lang="hu-HU" sz="1700" b="1" u="sng" dirty="0">
                <a:solidFill>
                  <a:schemeClr val="tx1"/>
                </a:solidFill>
                <a:latin typeface="Bell MT" panose="02020503060305020303" pitchFamily="18" charset="0"/>
              </a:rPr>
              <a:t>kulturális és sportesemények</a:t>
            </a:r>
            <a:r>
              <a:rPr lang="hu-HU" sz="1700" b="1" dirty="0">
                <a:solidFill>
                  <a:schemeClr val="tx1"/>
                </a:solidFill>
                <a:latin typeface="Bell MT" panose="02020503060305020303" pitchFamily="18" charset="0"/>
              </a:rPr>
              <a:t> szervezése a határ menti térségben élők </a:t>
            </a:r>
            <a:r>
              <a:rPr lang="hu-HU" sz="1700" b="1" dirty="0" smtClean="0">
                <a:solidFill>
                  <a:schemeClr val="tx1"/>
                </a:solidFill>
                <a:latin typeface="Bell MT" panose="02020503060305020303" pitchFamily="18" charset="0"/>
              </a:rPr>
              <a:t>számára;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hu-HU" sz="1700" b="1" dirty="0" smtClean="0">
                <a:solidFill>
                  <a:schemeClr val="tx1"/>
                </a:solidFill>
                <a:latin typeface="Bell MT" panose="02020503060305020303" pitchFamily="18" charset="0"/>
              </a:rPr>
              <a:t>hozzájárulnak </a:t>
            </a:r>
            <a:r>
              <a:rPr lang="hu-HU" sz="1700" b="1" dirty="0">
                <a:solidFill>
                  <a:schemeClr val="tx1"/>
                </a:solidFill>
                <a:latin typeface="Bell MT" panose="02020503060305020303" pitchFamily="18" charset="0"/>
              </a:rPr>
              <a:t>az önkormányzatok, közintézmények, és gazdasági szereplők közötti új partnerségek kialakításához </a:t>
            </a:r>
            <a:r>
              <a:rPr lang="hu-HU" sz="1700" b="1" u="sng" dirty="0">
                <a:solidFill>
                  <a:schemeClr val="tx1"/>
                </a:solidFill>
                <a:latin typeface="Bell MT" panose="02020503060305020303" pitchFamily="18" charset="0"/>
              </a:rPr>
              <a:t>közös tanulmányutak, közös testületi ülések, és szakmai konferenciák</a:t>
            </a:r>
            <a:r>
              <a:rPr lang="hu-HU" sz="1700" b="1" dirty="0">
                <a:solidFill>
                  <a:schemeClr val="tx1"/>
                </a:solidFill>
                <a:latin typeface="Bell MT" panose="02020503060305020303" pitchFamily="18" charset="0"/>
              </a:rPr>
              <a:t> stb. szervezése révén; </a:t>
            </a:r>
            <a:endParaRPr lang="hu-HU" sz="1700" b="1" dirty="0" smtClean="0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hu-HU" sz="1700" b="1" dirty="0" smtClean="0">
                <a:solidFill>
                  <a:schemeClr val="tx1"/>
                </a:solidFill>
                <a:latin typeface="Bell MT" panose="02020503060305020303" pitchFamily="18" charset="0"/>
              </a:rPr>
              <a:t>célja </a:t>
            </a:r>
            <a:r>
              <a:rPr lang="hu-HU" sz="1700" b="1" u="sng" dirty="0">
                <a:solidFill>
                  <a:schemeClr val="tx1"/>
                </a:solidFill>
                <a:latin typeface="Bell MT" panose="02020503060305020303" pitchFamily="18" charset="0"/>
              </a:rPr>
              <a:t>csereprogramok</a:t>
            </a:r>
            <a:r>
              <a:rPr lang="hu-HU" sz="1700" b="1" dirty="0">
                <a:solidFill>
                  <a:schemeClr val="tx1"/>
                </a:solidFill>
                <a:latin typeface="Bell MT" panose="02020503060305020303" pitchFamily="18" charset="0"/>
              </a:rPr>
              <a:t> és </a:t>
            </a:r>
            <a:r>
              <a:rPr lang="hu-HU" sz="1700" b="1" u="sng" dirty="0">
                <a:solidFill>
                  <a:schemeClr val="tx1"/>
                </a:solidFill>
                <a:latin typeface="Bell MT" panose="02020503060305020303" pitchFamily="18" charset="0"/>
              </a:rPr>
              <a:t>közös táborok</a:t>
            </a:r>
            <a:r>
              <a:rPr lang="hu-HU" sz="1700" b="1" dirty="0">
                <a:solidFill>
                  <a:schemeClr val="tx1"/>
                </a:solidFill>
                <a:latin typeface="Bell MT" panose="02020503060305020303" pitchFamily="18" charset="0"/>
              </a:rPr>
              <a:t> szervezése gyermekek </a:t>
            </a:r>
            <a:r>
              <a:rPr lang="hu-HU" sz="1700" b="1" dirty="0" smtClean="0">
                <a:solidFill>
                  <a:schemeClr val="tx1"/>
                </a:solidFill>
                <a:latin typeface="Bell MT" panose="02020503060305020303" pitchFamily="18" charset="0"/>
              </a:rPr>
              <a:t>számára;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hu-HU" sz="1700" b="1" dirty="0" smtClean="0">
                <a:solidFill>
                  <a:schemeClr val="tx1"/>
                </a:solidFill>
                <a:latin typeface="Bell MT" panose="02020503060305020303" pitchFamily="18" charset="0"/>
              </a:rPr>
              <a:t>támogatják </a:t>
            </a:r>
            <a:r>
              <a:rPr lang="hu-HU" sz="1700" b="1" dirty="0">
                <a:solidFill>
                  <a:schemeClr val="tx1"/>
                </a:solidFill>
                <a:latin typeface="Bell MT" panose="02020503060305020303" pitchFamily="18" charset="0"/>
              </a:rPr>
              <a:t>a határon átnyúló partnerséget ösztönző </a:t>
            </a:r>
            <a:r>
              <a:rPr lang="hu-HU" sz="1700" b="1" u="sng" dirty="0">
                <a:solidFill>
                  <a:schemeClr val="tx1"/>
                </a:solidFill>
                <a:latin typeface="Bell MT" panose="02020503060305020303" pitchFamily="18" charset="0"/>
              </a:rPr>
              <a:t>művészeti fesztiválok</a:t>
            </a:r>
            <a:r>
              <a:rPr lang="hu-HU" sz="1700" b="1" dirty="0">
                <a:solidFill>
                  <a:schemeClr val="tx1"/>
                </a:solidFill>
                <a:latin typeface="Bell MT" panose="02020503060305020303" pitchFamily="18" charset="0"/>
              </a:rPr>
              <a:t> és </a:t>
            </a:r>
            <a:r>
              <a:rPr lang="hu-HU" sz="1700" b="1" u="sng" dirty="0">
                <a:solidFill>
                  <a:schemeClr val="tx1"/>
                </a:solidFill>
                <a:latin typeface="Bell MT" panose="02020503060305020303" pitchFamily="18" charset="0"/>
              </a:rPr>
              <a:t>művészeti előadások</a:t>
            </a:r>
            <a:r>
              <a:rPr lang="hu-HU" sz="1700" b="1" dirty="0">
                <a:solidFill>
                  <a:schemeClr val="tx1"/>
                </a:solidFill>
                <a:latin typeface="Bell MT" panose="02020503060305020303" pitchFamily="18" charset="0"/>
              </a:rPr>
              <a:t> szervezését.</a:t>
            </a:r>
          </a:p>
          <a:p>
            <a:pPr algn="just"/>
            <a:endParaRPr lang="hu-HU" sz="1700" b="1" dirty="0">
              <a:solidFill>
                <a:schemeClr val="accent4">
                  <a:lumMod val="7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13" name="Pravouholník 20">
            <a:extLst>
              <a:ext uri="{FF2B5EF4-FFF2-40B4-BE49-F238E27FC236}">
                <a16:creationId xmlns:a16="http://schemas.microsoft.com/office/drawing/2014/main" xmlns="" id="{1B715112-A673-8845-ABF7-F4CF0A480E85}"/>
              </a:ext>
            </a:extLst>
          </p:cNvPr>
          <p:cNvSpPr/>
          <p:nvPr/>
        </p:nvSpPr>
        <p:spPr>
          <a:xfrm>
            <a:off x="0" y="6358270"/>
            <a:ext cx="12192000" cy="4997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lvl="1" algn="ctr"/>
            <a:r>
              <a:rPr lang="sk-SK" b="1" dirty="0">
                <a:solidFill>
                  <a:schemeClr val="accent4">
                    <a:lumMod val="75000"/>
                  </a:schemeClr>
                </a:solidFill>
                <a:latin typeface="Bell MT" panose="02020503060305020303" pitchFamily="18" charset="0"/>
              </a:rPr>
              <a:t>www.rdvegtc.eu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69" y="165596"/>
            <a:ext cx="2327806" cy="1013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56904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D7468962-6189-43AD-BB02-A6F88AD0E5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BF2E68D-E9CA-4A00-AE2B-17BCDFABC3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A9869B60-E63F-2C71-1315-C8F5C79797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71800" y="596203"/>
            <a:ext cx="7621423" cy="654210"/>
          </a:xfrm>
        </p:spPr>
        <p:txBody>
          <a:bodyPr anchor="t">
            <a:normAutofit fontScale="90000"/>
          </a:bodyPr>
          <a:lstStyle/>
          <a:p>
            <a:pPr algn="ctr"/>
            <a:r>
              <a:rPr lang="hu-HU" sz="4000" dirty="0" smtClean="0">
                <a:solidFill>
                  <a:srgbClr val="2E40D9">
                    <a:lumMod val="75000"/>
                  </a:srgbClr>
                </a:solidFill>
              </a:rPr>
              <a:t>BGA - eszközök</a:t>
            </a:r>
            <a:r>
              <a:rPr lang="hu-HU" sz="4000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hu-HU" sz="4000" dirty="0">
                <a:solidFill>
                  <a:schemeClr val="accent4">
                    <a:lumMod val="75000"/>
                  </a:schemeClr>
                </a:solidFill>
              </a:rPr>
            </a:br>
            <a:endParaRPr lang="hu-HU" sz="4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Alcím 2">
            <a:extLst>
              <a:ext uri="{FF2B5EF4-FFF2-40B4-BE49-F238E27FC236}">
                <a16:creationId xmlns:a16="http://schemas.microsoft.com/office/drawing/2014/main" xmlns="" id="{F9B8A240-EE75-9733-B6FC-A55A893551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7672" y="2097977"/>
            <a:ext cx="9876387" cy="4147248"/>
          </a:xfrm>
        </p:spPr>
        <p:txBody>
          <a:bodyPr anchor="t">
            <a:noAutofit/>
          </a:bodyPr>
          <a:lstStyle/>
          <a:p>
            <a:pPr lvl="0"/>
            <a:r>
              <a:rPr lang="hu-HU" sz="1500" b="1" dirty="0">
                <a:solidFill>
                  <a:schemeClr val="tx1"/>
                </a:solidFill>
              </a:rPr>
              <a:t>2023. évi Gondoskodó Nemzet Program I. - </a:t>
            </a:r>
            <a:r>
              <a:rPr lang="hu-HU" sz="1500" b="1" u="sng" dirty="0">
                <a:solidFill>
                  <a:schemeClr val="tx1"/>
                </a:solidFill>
              </a:rPr>
              <a:t>Külhoni szervezetek működésének, fejlesztéseinek és eszközbeszerzéseinek </a:t>
            </a:r>
            <a:r>
              <a:rPr lang="hu-HU" sz="1500" b="1" u="sng" dirty="0" smtClean="0">
                <a:solidFill>
                  <a:schemeClr val="tx1"/>
                </a:solidFill>
              </a:rPr>
              <a:t>támogatására</a:t>
            </a:r>
          </a:p>
          <a:p>
            <a:pPr lvl="0"/>
            <a:endParaRPr lang="hu-HU" sz="1500" u="sng" dirty="0">
              <a:solidFill>
                <a:schemeClr val="tx1"/>
              </a:solidFill>
            </a:endParaRPr>
          </a:p>
          <a:p>
            <a:r>
              <a:rPr lang="hu-HU" sz="1500" dirty="0">
                <a:solidFill>
                  <a:schemeClr val="tx1"/>
                </a:solidFill>
              </a:rPr>
              <a:t>Jelen pályázati kiírás célja a Magyarország határain kívül élő magyarság szülőföldjén való boldogulásának, Magyarországgal való sokoldalú kapcsolatai ápolásának és fejlesztésének előmozdítása, magyar nemzeti azonosságtudatának megerősítése  </a:t>
            </a:r>
            <a:r>
              <a:rPr lang="hu-HU" sz="1500" b="1" dirty="0">
                <a:solidFill>
                  <a:schemeClr val="tx1"/>
                </a:solidFill>
              </a:rPr>
              <a:t>az oktatás, kultúra, az egyház, a sport a közösségek </a:t>
            </a:r>
            <a:r>
              <a:rPr lang="hu-HU" sz="1500" dirty="0">
                <a:solidFill>
                  <a:schemeClr val="tx1"/>
                </a:solidFill>
              </a:rPr>
              <a:t>és a diaszpóra támogatása által.</a:t>
            </a:r>
          </a:p>
          <a:p>
            <a:r>
              <a:rPr lang="hu-HU" sz="1500" dirty="0">
                <a:solidFill>
                  <a:schemeClr val="tx1"/>
                </a:solidFill>
              </a:rPr>
              <a:t>Jelenpályázati kiírás </a:t>
            </a:r>
            <a:r>
              <a:rPr lang="hu-HU" sz="1500" b="1" dirty="0">
                <a:solidFill>
                  <a:schemeClr val="tx1"/>
                </a:solidFill>
              </a:rPr>
              <a:t>a magyarság összetartozása és szülőföldön való boldogulása szempontjából meghatározó tevékenységet folytató szervezetek</a:t>
            </a:r>
            <a:r>
              <a:rPr lang="hu-HU" sz="1500" dirty="0">
                <a:solidFill>
                  <a:schemeClr val="tx1"/>
                </a:solidFill>
              </a:rPr>
              <a:t> </a:t>
            </a:r>
            <a:r>
              <a:rPr lang="hu-HU" sz="1500" b="1" dirty="0">
                <a:solidFill>
                  <a:schemeClr val="tx1"/>
                </a:solidFill>
              </a:rPr>
              <a:t>működésének, fejlesztéseinek és eszközbeszerzéseinek megvalósítását</a:t>
            </a:r>
            <a:r>
              <a:rPr lang="hu-HU" sz="1500" dirty="0">
                <a:solidFill>
                  <a:schemeClr val="tx1"/>
                </a:solidFill>
              </a:rPr>
              <a:t> szeretné ösztönözni, e célokat tükröző igényes, minőségi pályázatok támogatásával.</a:t>
            </a:r>
          </a:p>
          <a:p>
            <a:r>
              <a:rPr lang="hu-HU" sz="1500" b="1" dirty="0">
                <a:solidFill>
                  <a:schemeClr val="tx1"/>
                </a:solidFill>
              </a:rPr>
              <a:t>A pályázatra vonatkozó határidők:</a:t>
            </a:r>
            <a:endParaRPr lang="hu-HU" sz="1500" dirty="0">
              <a:solidFill>
                <a:schemeClr val="tx1"/>
              </a:solidFill>
            </a:endParaRPr>
          </a:p>
          <a:p>
            <a:r>
              <a:rPr lang="hu-HU" sz="1500" dirty="0">
                <a:solidFill>
                  <a:schemeClr val="tx1"/>
                </a:solidFill>
              </a:rPr>
              <a:t>Megvalósítási időszak: </a:t>
            </a:r>
            <a:r>
              <a:rPr lang="hu-HU" sz="1500" b="1" dirty="0">
                <a:solidFill>
                  <a:schemeClr val="tx1"/>
                </a:solidFill>
              </a:rPr>
              <a:t>2023. január 1. és 2023. december 31. között</a:t>
            </a:r>
            <a:endParaRPr lang="hu-HU" sz="1500" dirty="0">
              <a:solidFill>
                <a:schemeClr val="tx1"/>
              </a:solidFill>
            </a:endParaRPr>
          </a:p>
          <a:p>
            <a:r>
              <a:rPr lang="hu-HU" sz="1500" b="1" dirty="0">
                <a:solidFill>
                  <a:schemeClr val="tx1"/>
                </a:solidFill>
              </a:rPr>
              <a:t>A pályázat benyújtásának határideje: 2023. június 5. 14:00 óra</a:t>
            </a:r>
            <a:r>
              <a:rPr lang="hu-HU" sz="1500" dirty="0">
                <a:solidFill>
                  <a:schemeClr val="tx1"/>
                </a:solidFill>
              </a:rPr>
              <a:t> (közép-európai idő szerint).</a:t>
            </a:r>
          </a:p>
          <a:p>
            <a:pPr algn="just"/>
            <a:endParaRPr lang="hu-HU" sz="1500" b="1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sp>
        <p:nvSpPr>
          <p:cNvPr id="13" name="Pravouholník 20">
            <a:extLst>
              <a:ext uri="{FF2B5EF4-FFF2-40B4-BE49-F238E27FC236}">
                <a16:creationId xmlns:a16="http://schemas.microsoft.com/office/drawing/2014/main" xmlns="" id="{1B715112-A673-8845-ABF7-F4CF0A480E85}"/>
              </a:ext>
            </a:extLst>
          </p:cNvPr>
          <p:cNvSpPr/>
          <p:nvPr/>
        </p:nvSpPr>
        <p:spPr>
          <a:xfrm>
            <a:off x="0" y="6358270"/>
            <a:ext cx="12192000" cy="4997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lvl="1" algn="ctr"/>
            <a:r>
              <a:rPr lang="sk-SK" b="1" dirty="0">
                <a:solidFill>
                  <a:schemeClr val="accent4">
                    <a:lumMod val="75000"/>
                  </a:schemeClr>
                </a:solidFill>
                <a:latin typeface="Bell MT" panose="02020503060305020303" pitchFamily="18" charset="0"/>
              </a:rPr>
              <a:t>www.rdvegtc.eu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69" y="165596"/>
            <a:ext cx="2327806" cy="1013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62515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D7468962-6189-43AD-BB02-A6F88AD0E5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BF2E68D-E9CA-4A00-AE2B-17BCDFABC3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A9869B60-E63F-2C71-1315-C8F5C79797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71800" y="596203"/>
            <a:ext cx="7621423" cy="654210"/>
          </a:xfrm>
        </p:spPr>
        <p:txBody>
          <a:bodyPr anchor="t">
            <a:normAutofit fontScale="90000"/>
          </a:bodyPr>
          <a:lstStyle/>
          <a:p>
            <a:pPr algn="ctr"/>
            <a:r>
              <a:rPr lang="hu-HU" sz="4000" dirty="0" smtClean="0">
                <a:solidFill>
                  <a:srgbClr val="2E40D9">
                    <a:lumMod val="75000"/>
                  </a:srgbClr>
                </a:solidFill>
              </a:rPr>
              <a:t>BGA - programok</a:t>
            </a:r>
            <a:r>
              <a:rPr lang="hu-HU" sz="4000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hu-HU" sz="4000" dirty="0">
                <a:solidFill>
                  <a:schemeClr val="accent4">
                    <a:lumMod val="75000"/>
                  </a:schemeClr>
                </a:solidFill>
              </a:rPr>
            </a:br>
            <a:endParaRPr lang="hu-HU" sz="4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Alcím 2">
            <a:extLst>
              <a:ext uri="{FF2B5EF4-FFF2-40B4-BE49-F238E27FC236}">
                <a16:creationId xmlns:a16="http://schemas.microsoft.com/office/drawing/2014/main" xmlns="" id="{F9B8A240-EE75-9733-B6FC-A55A893551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7672" y="2097977"/>
            <a:ext cx="9876387" cy="4147248"/>
          </a:xfrm>
        </p:spPr>
        <p:txBody>
          <a:bodyPr anchor="t">
            <a:noAutofit/>
          </a:bodyPr>
          <a:lstStyle/>
          <a:p>
            <a:pPr lvl="0"/>
            <a:r>
              <a:rPr lang="hu-HU" sz="1600" b="1" dirty="0">
                <a:solidFill>
                  <a:schemeClr val="tx1"/>
                </a:solidFill>
              </a:rPr>
              <a:t>2023. évi Gondoskodó Nemzet Program II. - </a:t>
            </a:r>
            <a:r>
              <a:rPr lang="hu-HU" sz="1600" b="1" u="sng" dirty="0">
                <a:solidFill>
                  <a:schemeClr val="tx1"/>
                </a:solidFill>
              </a:rPr>
              <a:t>Külhoni szervezetek programjainak és rendezvényeinek támogatása című pályázati </a:t>
            </a:r>
            <a:r>
              <a:rPr lang="hu-HU" sz="1600" b="1" u="sng" dirty="0" smtClean="0">
                <a:solidFill>
                  <a:schemeClr val="tx1"/>
                </a:solidFill>
              </a:rPr>
              <a:t>kiírás</a:t>
            </a:r>
          </a:p>
          <a:p>
            <a:pPr lvl="0"/>
            <a:endParaRPr lang="hu-HU" sz="1600" u="sng" dirty="0">
              <a:solidFill>
                <a:schemeClr val="tx1"/>
              </a:solidFill>
            </a:endParaRPr>
          </a:p>
          <a:p>
            <a:r>
              <a:rPr lang="hu-HU" sz="1600" dirty="0">
                <a:solidFill>
                  <a:schemeClr val="tx1"/>
                </a:solidFill>
              </a:rPr>
              <a:t>Jelen pályázati kiírás célja Magyarország határain kívül élő magyarság szülőföldjén való boldogulásának, Magyarországgal való sokoldalú kapcsolatai ápolásának és fejlesztésének előmozdítása, magyar nemzeti azonosságtudatának megerősítése </a:t>
            </a:r>
            <a:r>
              <a:rPr lang="hu-HU" sz="1600" b="1" dirty="0">
                <a:solidFill>
                  <a:schemeClr val="tx1"/>
                </a:solidFill>
              </a:rPr>
              <a:t>az oktatás, a kultúra, az egyház, a sport, a közösségek </a:t>
            </a:r>
            <a:r>
              <a:rPr lang="hu-HU" sz="1600" dirty="0">
                <a:solidFill>
                  <a:schemeClr val="tx1"/>
                </a:solidFill>
              </a:rPr>
              <a:t>és a diaszpóra támogatása által.</a:t>
            </a:r>
          </a:p>
          <a:p>
            <a:r>
              <a:rPr lang="hu-HU" sz="1600" dirty="0">
                <a:solidFill>
                  <a:schemeClr val="tx1"/>
                </a:solidFill>
              </a:rPr>
              <a:t>Jelen pályázati kiírás </a:t>
            </a:r>
            <a:r>
              <a:rPr lang="hu-HU" sz="1600" b="1" dirty="0">
                <a:solidFill>
                  <a:schemeClr val="tx1"/>
                </a:solidFill>
              </a:rPr>
              <a:t>a magyarság összetartozása és szülőföldön való boldogulása szempontjából meghatározó tevékenységet folytató szervezetek</a:t>
            </a:r>
            <a:r>
              <a:rPr lang="hu-HU" sz="1600" dirty="0">
                <a:solidFill>
                  <a:schemeClr val="tx1"/>
                </a:solidFill>
              </a:rPr>
              <a:t> </a:t>
            </a:r>
            <a:r>
              <a:rPr lang="hu-HU" sz="1600" b="1" dirty="0">
                <a:solidFill>
                  <a:schemeClr val="tx1"/>
                </a:solidFill>
              </a:rPr>
              <a:t>programjainak és rendezvényeinek megvalósítását</a:t>
            </a:r>
            <a:r>
              <a:rPr lang="hu-HU" sz="1600" dirty="0">
                <a:solidFill>
                  <a:schemeClr val="tx1"/>
                </a:solidFill>
              </a:rPr>
              <a:t> szeretné ösztönözni, e célokat tükröző igényes, minőségi pályázatok támogatásával.</a:t>
            </a:r>
          </a:p>
          <a:p>
            <a:r>
              <a:rPr lang="hu-HU" sz="1600" b="1" dirty="0">
                <a:solidFill>
                  <a:schemeClr val="tx1"/>
                </a:solidFill>
              </a:rPr>
              <a:t>A pályázatra vonatkozó határidők</a:t>
            </a:r>
            <a:r>
              <a:rPr lang="hu-HU" sz="1600" dirty="0">
                <a:solidFill>
                  <a:schemeClr val="tx1"/>
                </a:solidFill>
              </a:rPr>
              <a:t>:</a:t>
            </a:r>
          </a:p>
          <a:p>
            <a:r>
              <a:rPr lang="hu-HU" sz="1600" dirty="0">
                <a:solidFill>
                  <a:schemeClr val="tx1"/>
                </a:solidFill>
              </a:rPr>
              <a:t>Megvalósítási időszak: </a:t>
            </a:r>
            <a:r>
              <a:rPr lang="hu-HU" sz="1600" b="1" dirty="0">
                <a:solidFill>
                  <a:schemeClr val="tx1"/>
                </a:solidFill>
              </a:rPr>
              <a:t>2023. január 1. és 2023. december 31. között</a:t>
            </a:r>
            <a:endParaRPr lang="hu-HU" sz="1600" dirty="0">
              <a:solidFill>
                <a:schemeClr val="tx1"/>
              </a:solidFill>
            </a:endParaRPr>
          </a:p>
          <a:p>
            <a:r>
              <a:rPr lang="hu-HU" sz="1600" b="1" dirty="0">
                <a:solidFill>
                  <a:schemeClr val="tx1"/>
                </a:solidFill>
              </a:rPr>
              <a:t>A pályázat benyújtásának határideje: 2023. június 5. 14:00 óra</a:t>
            </a:r>
            <a:r>
              <a:rPr lang="hu-HU" sz="1600" dirty="0">
                <a:solidFill>
                  <a:schemeClr val="tx1"/>
                </a:solidFill>
              </a:rPr>
              <a:t> (közép-európai idő szerint).</a:t>
            </a:r>
          </a:p>
        </p:txBody>
      </p:sp>
      <p:sp>
        <p:nvSpPr>
          <p:cNvPr id="13" name="Pravouholník 20">
            <a:extLst>
              <a:ext uri="{FF2B5EF4-FFF2-40B4-BE49-F238E27FC236}">
                <a16:creationId xmlns:a16="http://schemas.microsoft.com/office/drawing/2014/main" xmlns="" id="{1B715112-A673-8845-ABF7-F4CF0A480E85}"/>
              </a:ext>
            </a:extLst>
          </p:cNvPr>
          <p:cNvSpPr/>
          <p:nvPr/>
        </p:nvSpPr>
        <p:spPr>
          <a:xfrm>
            <a:off x="0" y="6358270"/>
            <a:ext cx="12192000" cy="4997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lvl="1" algn="ctr"/>
            <a:r>
              <a:rPr lang="sk-SK" b="1" dirty="0">
                <a:solidFill>
                  <a:schemeClr val="accent4">
                    <a:lumMod val="75000"/>
                  </a:schemeClr>
                </a:solidFill>
                <a:latin typeface="Bell MT" panose="02020503060305020303" pitchFamily="18" charset="0"/>
              </a:rPr>
              <a:t>www.rdvegtc.eu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69" y="165596"/>
            <a:ext cx="2327806" cy="1013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3983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D7468962-6189-43AD-BB02-A6F88AD0E5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BF2E68D-E9CA-4A00-AE2B-17BCDFABC3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A9869B60-E63F-2C71-1315-C8F5C79797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71800" y="596203"/>
            <a:ext cx="7621423" cy="654210"/>
          </a:xfrm>
        </p:spPr>
        <p:txBody>
          <a:bodyPr anchor="t">
            <a:normAutofit fontScale="90000"/>
          </a:bodyPr>
          <a:lstStyle/>
          <a:p>
            <a:pPr algn="ctr"/>
            <a:r>
              <a:rPr lang="hu-HU" sz="4000" dirty="0" smtClean="0">
                <a:solidFill>
                  <a:srgbClr val="2E40D9">
                    <a:lumMod val="75000"/>
                  </a:srgbClr>
                </a:solidFill>
              </a:rPr>
              <a:t>MIRRI SR</a:t>
            </a:r>
            <a:r>
              <a:rPr lang="hu-HU" sz="4000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hu-HU" sz="4000" dirty="0">
                <a:solidFill>
                  <a:schemeClr val="accent4">
                    <a:lumMod val="75000"/>
                  </a:schemeClr>
                </a:solidFill>
              </a:rPr>
            </a:br>
            <a:endParaRPr lang="hu-HU" sz="4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Alcím 2">
            <a:extLst>
              <a:ext uri="{FF2B5EF4-FFF2-40B4-BE49-F238E27FC236}">
                <a16:creationId xmlns:a16="http://schemas.microsoft.com/office/drawing/2014/main" xmlns="" id="{F9B8A240-EE75-9733-B6FC-A55A893551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7672" y="2097977"/>
            <a:ext cx="9876387" cy="4147248"/>
          </a:xfrm>
        </p:spPr>
        <p:txBody>
          <a:bodyPr anchor="t">
            <a:noAutofit/>
          </a:bodyPr>
          <a:lstStyle/>
          <a:p>
            <a:r>
              <a:rPr lang="hu-HU" sz="1500" b="1" dirty="0" err="1">
                <a:solidFill>
                  <a:schemeClr val="tx1"/>
                </a:solidFill>
              </a:rPr>
              <a:t>Výzva</a:t>
            </a:r>
            <a:r>
              <a:rPr lang="hu-HU" sz="1500" b="1" dirty="0">
                <a:solidFill>
                  <a:schemeClr val="tx1"/>
                </a:solidFill>
              </a:rPr>
              <a:t> č. 3/2023/SRR – </a:t>
            </a:r>
            <a:r>
              <a:rPr lang="hu-HU" sz="1500" b="1" dirty="0" err="1">
                <a:solidFill>
                  <a:schemeClr val="tx1"/>
                </a:solidFill>
              </a:rPr>
              <a:t>Podpora</a:t>
            </a:r>
            <a:r>
              <a:rPr lang="hu-HU" sz="1500" b="1" dirty="0">
                <a:solidFill>
                  <a:schemeClr val="tx1"/>
                </a:solidFill>
              </a:rPr>
              <a:t> </a:t>
            </a:r>
            <a:r>
              <a:rPr lang="hu-HU" sz="1500" b="1" dirty="0" err="1">
                <a:solidFill>
                  <a:schemeClr val="tx1"/>
                </a:solidFill>
              </a:rPr>
              <a:t>rozvoja</a:t>
            </a:r>
            <a:r>
              <a:rPr lang="hu-HU" sz="1500" b="1" dirty="0">
                <a:solidFill>
                  <a:schemeClr val="tx1"/>
                </a:solidFill>
              </a:rPr>
              <a:t> </a:t>
            </a:r>
            <a:r>
              <a:rPr lang="hu-HU" sz="1500" b="1" dirty="0" err="1">
                <a:solidFill>
                  <a:schemeClr val="tx1"/>
                </a:solidFill>
              </a:rPr>
              <a:t>telesnej</a:t>
            </a:r>
            <a:r>
              <a:rPr lang="hu-HU" sz="1500" b="1" dirty="0">
                <a:solidFill>
                  <a:schemeClr val="tx1"/>
                </a:solidFill>
              </a:rPr>
              <a:t> </a:t>
            </a:r>
            <a:r>
              <a:rPr lang="hu-HU" sz="1500" b="1" dirty="0" err="1">
                <a:solidFill>
                  <a:schemeClr val="tx1"/>
                </a:solidFill>
              </a:rPr>
              <a:t>kultúry</a:t>
            </a:r>
            <a:r>
              <a:rPr lang="hu-HU" sz="1500" b="1" dirty="0">
                <a:solidFill>
                  <a:schemeClr val="tx1"/>
                </a:solidFill>
              </a:rPr>
              <a:t>, </a:t>
            </a:r>
            <a:r>
              <a:rPr lang="hu-HU" sz="1500" b="1" dirty="0" err="1">
                <a:solidFill>
                  <a:schemeClr val="tx1"/>
                </a:solidFill>
              </a:rPr>
              <a:t>športu</a:t>
            </a:r>
            <a:r>
              <a:rPr lang="hu-HU" sz="1500" b="1" dirty="0">
                <a:solidFill>
                  <a:schemeClr val="tx1"/>
                </a:solidFill>
              </a:rPr>
              <a:t> a </a:t>
            </a:r>
            <a:r>
              <a:rPr lang="hu-HU" sz="1500" b="1" dirty="0" err="1">
                <a:solidFill>
                  <a:schemeClr val="tx1"/>
                </a:solidFill>
              </a:rPr>
              <a:t>turistiky</a:t>
            </a:r>
            <a:r>
              <a:rPr lang="hu-HU" sz="1500" b="1" dirty="0">
                <a:solidFill>
                  <a:schemeClr val="tx1"/>
                </a:solidFill>
              </a:rPr>
              <a:t> </a:t>
            </a:r>
            <a:r>
              <a:rPr lang="hu-HU" sz="1500" b="1" dirty="0" err="1">
                <a:solidFill>
                  <a:schemeClr val="tx1"/>
                </a:solidFill>
              </a:rPr>
              <a:t>pre</a:t>
            </a:r>
            <a:r>
              <a:rPr lang="hu-HU" sz="1500" b="1" dirty="0">
                <a:solidFill>
                  <a:schemeClr val="tx1"/>
                </a:solidFill>
              </a:rPr>
              <a:t> </a:t>
            </a:r>
            <a:r>
              <a:rPr lang="hu-HU" sz="1500" b="1" dirty="0" err="1">
                <a:solidFill>
                  <a:schemeClr val="tx1"/>
                </a:solidFill>
              </a:rPr>
              <a:t>deti</a:t>
            </a:r>
            <a:r>
              <a:rPr lang="hu-HU" sz="1500" b="1" dirty="0">
                <a:solidFill>
                  <a:schemeClr val="tx1"/>
                </a:solidFill>
              </a:rPr>
              <a:t> </a:t>
            </a:r>
            <a:r>
              <a:rPr lang="hu-HU" sz="1500" b="1" dirty="0" err="1">
                <a:solidFill>
                  <a:schemeClr val="tx1"/>
                </a:solidFill>
              </a:rPr>
              <a:t>a</a:t>
            </a:r>
            <a:r>
              <a:rPr lang="hu-HU" sz="1500" b="1" dirty="0">
                <a:solidFill>
                  <a:schemeClr val="tx1"/>
                </a:solidFill>
              </a:rPr>
              <a:t> </a:t>
            </a:r>
            <a:r>
              <a:rPr lang="hu-HU" sz="1500" b="1" dirty="0" err="1">
                <a:solidFill>
                  <a:schemeClr val="tx1"/>
                </a:solidFill>
              </a:rPr>
              <a:t>mládež</a:t>
            </a:r>
            <a:r>
              <a:rPr lang="hu-HU" sz="1500" b="1" dirty="0">
                <a:solidFill>
                  <a:schemeClr val="tx1"/>
                </a:solidFill>
              </a:rPr>
              <a:t> </a:t>
            </a:r>
            <a:endParaRPr lang="hu-HU" sz="1500" dirty="0">
              <a:solidFill>
                <a:schemeClr val="tx1"/>
              </a:solidFill>
            </a:endParaRPr>
          </a:p>
          <a:p>
            <a:r>
              <a:rPr lang="hu-HU" sz="1500" b="1" dirty="0" err="1" smtClean="0">
                <a:solidFill>
                  <a:schemeClr val="tx1"/>
                </a:solidFill>
              </a:rPr>
              <a:t>Oprávnená</a:t>
            </a:r>
            <a:r>
              <a:rPr lang="hu-HU" sz="1500" b="1" dirty="0" smtClean="0">
                <a:solidFill>
                  <a:schemeClr val="tx1"/>
                </a:solidFill>
              </a:rPr>
              <a:t> </a:t>
            </a:r>
            <a:r>
              <a:rPr lang="hu-HU" sz="1500" b="1" dirty="0" err="1">
                <a:solidFill>
                  <a:schemeClr val="tx1"/>
                </a:solidFill>
              </a:rPr>
              <a:t>aktivita</a:t>
            </a:r>
            <a:r>
              <a:rPr lang="hu-HU" sz="1500" b="1" dirty="0">
                <a:solidFill>
                  <a:schemeClr val="tx1"/>
                </a:solidFill>
              </a:rPr>
              <a:t>: </a:t>
            </a:r>
            <a:r>
              <a:rPr lang="hu-HU" sz="1500" dirty="0" err="1">
                <a:solidFill>
                  <a:schemeClr val="tx1"/>
                </a:solidFill>
              </a:rPr>
              <a:t>podpora</a:t>
            </a:r>
            <a:r>
              <a:rPr lang="hu-HU" sz="1500" dirty="0">
                <a:solidFill>
                  <a:schemeClr val="tx1"/>
                </a:solidFill>
              </a:rPr>
              <a:t> </a:t>
            </a:r>
            <a:r>
              <a:rPr lang="hu-HU" sz="1500" dirty="0" err="1">
                <a:solidFill>
                  <a:schemeClr val="tx1"/>
                </a:solidFill>
              </a:rPr>
              <a:t>rozvoja</a:t>
            </a:r>
            <a:r>
              <a:rPr lang="hu-HU" sz="1500" dirty="0">
                <a:solidFill>
                  <a:schemeClr val="tx1"/>
                </a:solidFill>
              </a:rPr>
              <a:t> </a:t>
            </a:r>
            <a:r>
              <a:rPr lang="hu-HU" sz="1500" dirty="0" err="1">
                <a:solidFill>
                  <a:schemeClr val="tx1"/>
                </a:solidFill>
              </a:rPr>
              <a:t>telesnej</a:t>
            </a:r>
            <a:r>
              <a:rPr lang="hu-HU" sz="1500" dirty="0">
                <a:solidFill>
                  <a:schemeClr val="tx1"/>
                </a:solidFill>
              </a:rPr>
              <a:t> </a:t>
            </a:r>
            <a:r>
              <a:rPr lang="hu-HU" sz="1500" dirty="0" err="1">
                <a:solidFill>
                  <a:schemeClr val="tx1"/>
                </a:solidFill>
              </a:rPr>
              <a:t>kultúry</a:t>
            </a:r>
            <a:r>
              <a:rPr lang="hu-HU" sz="1500" dirty="0">
                <a:solidFill>
                  <a:schemeClr val="tx1"/>
                </a:solidFill>
              </a:rPr>
              <a:t>, </a:t>
            </a:r>
            <a:r>
              <a:rPr lang="hu-HU" sz="1500" dirty="0" err="1">
                <a:solidFill>
                  <a:schemeClr val="tx1"/>
                </a:solidFill>
              </a:rPr>
              <a:t>športu</a:t>
            </a:r>
            <a:r>
              <a:rPr lang="hu-HU" sz="1500" dirty="0">
                <a:solidFill>
                  <a:schemeClr val="tx1"/>
                </a:solidFill>
              </a:rPr>
              <a:t> a </a:t>
            </a:r>
            <a:r>
              <a:rPr lang="hu-HU" sz="1500" dirty="0" err="1">
                <a:solidFill>
                  <a:schemeClr val="tx1"/>
                </a:solidFill>
              </a:rPr>
              <a:t>turistiky</a:t>
            </a:r>
            <a:endParaRPr lang="hu-HU" sz="1500" dirty="0">
              <a:solidFill>
                <a:schemeClr val="tx1"/>
              </a:solidFill>
            </a:endParaRPr>
          </a:p>
          <a:p>
            <a:r>
              <a:rPr lang="hu-HU" sz="1500" b="1" dirty="0" err="1">
                <a:solidFill>
                  <a:schemeClr val="tx1"/>
                </a:solidFill>
              </a:rPr>
              <a:t>Oprávnené</a:t>
            </a:r>
            <a:r>
              <a:rPr lang="hu-HU" sz="1500" b="1" dirty="0">
                <a:solidFill>
                  <a:schemeClr val="tx1"/>
                </a:solidFill>
              </a:rPr>
              <a:t> </a:t>
            </a:r>
            <a:r>
              <a:rPr lang="hu-HU" sz="1500" b="1" dirty="0" err="1">
                <a:solidFill>
                  <a:schemeClr val="tx1"/>
                </a:solidFill>
              </a:rPr>
              <a:t>subjekty</a:t>
            </a:r>
            <a:r>
              <a:rPr lang="hu-HU" sz="1500" b="1" dirty="0">
                <a:solidFill>
                  <a:schemeClr val="tx1"/>
                </a:solidFill>
              </a:rPr>
              <a:t>:</a:t>
            </a:r>
            <a:endParaRPr lang="hu-HU" sz="1500" dirty="0">
              <a:solidFill>
                <a:schemeClr val="tx1"/>
              </a:solidFill>
            </a:endParaRPr>
          </a:p>
          <a:p>
            <a:pPr lvl="0"/>
            <a:r>
              <a:rPr lang="hu-HU" sz="1500" dirty="0" err="1">
                <a:solidFill>
                  <a:schemeClr val="tx1"/>
                </a:solidFill>
              </a:rPr>
              <a:t>občianske</a:t>
            </a:r>
            <a:r>
              <a:rPr lang="hu-HU" sz="1500" dirty="0">
                <a:solidFill>
                  <a:schemeClr val="tx1"/>
                </a:solidFill>
              </a:rPr>
              <a:t> </a:t>
            </a:r>
            <a:r>
              <a:rPr lang="hu-HU" sz="1500" dirty="0" err="1">
                <a:solidFill>
                  <a:schemeClr val="tx1"/>
                </a:solidFill>
              </a:rPr>
              <a:t>združenie</a:t>
            </a:r>
            <a:endParaRPr lang="hu-HU" sz="1500" dirty="0">
              <a:solidFill>
                <a:schemeClr val="tx1"/>
              </a:solidFill>
            </a:endParaRPr>
          </a:p>
          <a:p>
            <a:pPr lvl="0"/>
            <a:r>
              <a:rPr lang="hu-HU" sz="1500" dirty="0" err="1">
                <a:solidFill>
                  <a:schemeClr val="tx1"/>
                </a:solidFill>
              </a:rPr>
              <a:t>nezisková</a:t>
            </a:r>
            <a:r>
              <a:rPr lang="hu-HU" sz="1500" dirty="0">
                <a:solidFill>
                  <a:schemeClr val="tx1"/>
                </a:solidFill>
              </a:rPr>
              <a:t> </a:t>
            </a:r>
            <a:r>
              <a:rPr lang="hu-HU" sz="1500" dirty="0" err="1">
                <a:solidFill>
                  <a:schemeClr val="tx1"/>
                </a:solidFill>
              </a:rPr>
              <a:t>organizácia</a:t>
            </a:r>
            <a:r>
              <a:rPr lang="hu-HU" sz="1500" dirty="0">
                <a:solidFill>
                  <a:schemeClr val="tx1"/>
                </a:solidFill>
              </a:rPr>
              <a:t> </a:t>
            </a:r>
            <a:r>
              <a:rPr lang="hu-HU" sz="1500" dirty="0" err="1">
                <a:solidFill>
                  <a:schemeClr val="tx1"/>
                </a:solidFill>
              </a:rPr>
              <a:t>poskytujúca</a:t>
            </a:r>
            <a:r>
              <a:rPr lang="hu-HU" sz="1500" dirty="0">
                <a:solidFill>
                  <a:schemeClr val="tx1"/>
                </a:solidFill>
              </a:rPr>
              <a:t> </a:t>
            </a:r>
            <a:r>
              <a:rPr lang="hu-HU" sz="1500" dirty="0" err="1">
                <a:solidFill>
                  <a:schemeClr val="tx1"/>
                </a:solidFill>
              </a:rPr>
              <a:t>všeobecne</a:t>
            </a:r>
            <a:r>
              <a:rPr lang="hu-HU" sz="1500" dirty="0">
                <a:solidFill>
                  <a:schemeClr val="tx1"/>
                </a:solidFill>
              </a:rPr>
              <a:t> </a:t>
            </a:r>
            <a:r>
              <a:rPr lang="hu-HU" sz="1500" dirty="0" err="1">
                <a:solidFill>
                  <a:schemeClr val="tx1"/>
                </a:solidFill>
              </a:rPr>
              <a:t>prospešné</a:t>
            </a:r>
            <a:r>
              <a:rPr lang="hu-HU" sz="1500" dirty="0">
                <a:solidFill>
                  <a:schemeClr val="tx1"/>
                </a:solidFill>
              </a:rPr>
              <a:t> </a:t>
            </a:r>
            <a:r>
              <a:rPr lang="hu-HU" sz="1500" dirty="0" err="1">
                <a:solidFill>
                  <a:schemeClr val="tx1"/>
                </a:solidFill>
              </a:rPr>
              <a:t>služby</a:t>
            </a:r>
            <a:endParaRPr lang="hu-HU" sz="1500" dirty="0">
              <a:solidFill>
                <a:schemeClr val="tx1"/>
              </a:solidFill>
            </a:endParaRPr>
          </a:p>
          <a:p>
            <a:pPr lvl="0"/>
            <a:r>
              <a:rPr lang="hu-HU" sz="1500" dirty="0" err="1">
                <a:solidFill>
                  <a:schemeClr val="tx1"/>
                </a:solidFill>
              </a:rPr>
              <a:t>právnická</a:t>
            </a:r>
            <a:r>
              <a:rPr lang="hu-HU" sz="1500" dirty="0">
                <a:solidFill>
                  <a:schemeClr val="tx1"/>
                </a:solidFill>
              </a:rPr>
              <a:t> </a:t>
            </a:r>
            <a:r>
              <a:rPr lang="hu-HU" sz="1500" dirty="0" err="1">
                <a:solidFill>
                  <a:schemeClr val="tx1"/>
                </a:solidFill>
              </a:rPr>
              <a:t>osoba</a:t>
            </a:r>
            <a:r>
              <a:rPr lang="hu-HU" sz="1500" dirty="0">
                <a:solidFill>
                  <a:schemeClr val="tx1"/>
                </a:solidFill>
              </a:rPr>
              <a:t> </a:t>
            </a:r>
            <a:r>
              <a:rPr lang="hu-HU" sz="1500" dirty="0" err="1">
                <a:solidFill>
                  <a:schemeClr val="tx1"/>
                </a:solidFill>
              </a:rPr>
              <a:t>so</a:t>
            </a:r>
            <a:r>
              <a:rPr lang="hu-HU" sz="1500" dirty="0">
                <a:solidFill>
                  <a:schemeClr val="tx1"/>
                </a:solidFill>
              </a:rPr>
              <a:t> </a:t>
            </a:r>
            <a:r>
              <a:rPr lang="hu-HU" sz="1500" dirty="0" err="1">
                <a:solidFill>
                  <a:schemeClr val="tx1"/>
                </a:solidFill>
              </a:rPr>
              <a:t>sídlom</a:t>
            </a:r>
            <a:r>
              <a:rPr lang="hu-HU" sz="1500" dirty="0">
                <a:solidFill>
                  <a:schemeClr val="tx1"/>
                </a:solidFill>
              </a:rPr>
              <a:t> na </a:t>
            </a:r>
            <a:r>
              <a:rPr lang="hu-HU" sz="1500" dirty="0" err="1">
                <a:solidFill>
                  <a:schemeClr val="tx1"/>
                </a:solidFill>
              </a:rPr>
              <a:t>území</a:t>
            </a:r>
            <a:r>
              <a:rPr lang="hu-HU" sz="1500" dirty="0">
                <a:solidFill>
                  <a:schemeClr val="tx1"/>
                </a:solidFill>
              </a:rPr>
              <a:t> </a:t>
            </a:r>
            <a:r>
              <a:rPr lang="hu-HU" sz="1500" dirty="0" err="1">
                <a:solidFill>
                  <a:schemeClr val="tx1"/>
                </a:solidFill>
              </a:rPr>
              <a:t>Slovenskej</a:t>
            </a:r>
            <a:r>
              <a:rPr lang="hu-HU" sz="1500" dirty="0">
                <a:solidFill>
                  <a:schemeClr val="tx1"/>
                </a:solidFill>
              </a:rPr>
              <a:t> </a:t>
            </a:r>
            <a:r>
              <a:rPr lang="hu-HU" sz="1500" dirty="0" err="1">
                <a:solidFill>
                  <a:schemeClr val="tx1"/>
                </a:solidFill>
              </a:rPr>
              <a:t>republiky</a:t>
            </a:r>
            <a:r>
              <a:rPr lang="hu-HU" sz="1500" dirty="0">
                <a:solidFill>
                  <a:schemeClr val="tx1"/>
                </a:solidFill>
              </a:rPr>
              <a:t>, </a:t>
            </a:r>
            <a:r>
              <a:rPr lang="hu-HU" sz="1500" dirty="0" err="1">
                <a:solidFill>
                  <a:schemeClr val="tx1"/>
                </a:solidFill>
              </a:rPr>
              <a:t>ktorá</a:t>
            </a:r>
            <a:r>
              <a:rPr lang="hu-HU" sz="1500" dirty="0">
                <a:solidFill>
                  <a:schemeClr val="tx1"/>
                </a:solidFill>
              </a:rPr>
              <a:t> </a:t>
            </a:r>
            <a:r>
              <a:rPr lang="hu-HU" sz="1500" dirty="0" err="1">
                <a:solidFill>
                  <a:schemeClr val="tx1"/>
                </a:solidFill>
              </a:rPr>
              <a:t>odvodzuje</a:t>
            </a:r>
            <a:r>
              <a:rPr lang="hu-HU" sz="1500" dirty="0">
                <a:solidFill>
                  <a:schemeClr val="tx1"/>
                </a:solidFill>
              </a:rPr>
              <a:t> </a:t>
            </a:r>
            <a:r>
              <a:rPr lang="hu-HU" sz="1500" dirty="0" err="1">
                <a:solidFill>
                  <a:schemeClr val="tx1"/>
                </a:solidFill>
              </a:rPr>
              <a:t>svoju</a:t>
            </a:r>
            <a:r>
              <a:rPr lang="hu-HU" sz="1500" dirty="0">
                <a:solidFill>
                  <a:schemeClr val="tx1"/>
                </a:solidFill>
              </a:rPr>
              <a:t> </a:t>
            </a:r>
            <a:r>
              <a:rPr lang="hu-HU" sz="1500" dirty="0" err="1">
                <a:solidFill>
                  <a:schemeClr val="tx1"/>
                </a:solidFill>
              </a:rPr>
              <a:t>právnu</a:t>
            </a:r>
            <a:r>
              <a:rPr lang="hu-HU" sz="1500" dirty="0">
                <a:solidFill>
                  <a:schemeClr val="tx1"/>
                </a:solidFill>
              </a:rPr>
              <a:t> </a:t>
            </a:r>
            <a:r>
              <a:rPr lang="hu-HU" sz="1500" dirty="0" err="1">
                <a:solidFill>
                  <a:schemeClr val="tx1"/>
                </a:solidFill>
              </a:rPr>
              <a:t>subjektivitu</a:t>
            </a:r>
            <a:r>
              <a:rPr lang="hu-HU" sz="1500" dirty="0">
                <a:solidFill>
                  <a:schemeClr val="tx1"/>
                </a:solidFill>
              </a:rPr>
              <a:t> </a:t>
            </a:r>
            <a:r>
              <a:rPr lang="hu-HU" sz="1500" dirty="0" err="1">
                <a:solidFill>
                  <a:schemeClr val="tx1"/>
                </a:solidFill>
              </a:rPr>
              <a:t>od</a:t>
            </a:r>
            <a:r>
              <a:rPr lang="hu-HU" sz="1500" dirty="0">
                <a:solidFill>
                  <a:schemeClr val="tx1"/>
                </a:solidFill>
              </a:rPr>
              <a:t> </a:t>
            </a:r>
            <a:r>
              <a:rPr lang="hu-HU" sz="1500" dirty="0" err="1">
                <a:solidFill>
                  <a:schemeClr val="tx1"/>
                </a:solidFill>
              </a:rPr>
              <a:t>registrovanej</a:t>
            </a:r>
            <a:r>
              <a:rPr lang="hu-HU" sz="1500" dirty="0">
                <a:solidFill>
                  <a:schemeClr val="tx1"/>
                </a:solidFill>
              </a:rPr>
              <a:t> </a:t>
            </a:r>
            <a:r>
              <a:rPr lang="hu-HU" sz="1500" dirty="0" err="1">
                <a:solidFill>
                  <a:schemeClr val="tx1"/>
                </a:solidFill>
              </a:rPr>
              <a:t>cirkvi</a:t>
            </a:r>
            <a:r>
              <a:rPr lang="hu-HU" sz="1500" dirty="0">
                <a:solidFill>
                  <a:schemeClr val="tx1"/>
                </a:solidFill>
              </a:rPr>
              <a:t> </a:t>
            </a:r>
            <a:r>
              <a:rPr lang="hu-HU" sz="1500" dirty="0" err="1">
                <a:solidFill>
                  <a:schemeClr val="tx1"/>
                </a:solidFill>
              </a:rPr>
              <a:t>alebo</a:t>
            </a:r>
            <a:r>
              <a:rPr lang="hu-HU" sz="1500" dirty="0">
                <a:solidFill>
                  <a:schemeClr val="tx1"/>
                </a:solidFill>
              </a:rPr>
              <a:t> </a:t>
            </a:r>
            <a:r>
              <a:rPr lang="hu-HU" sz="1500" dirty="0" err="1">
                <a:solidFill>
                  <a:schemeClr val="tx1"/>
                </a:solidFill>
              </a:rPr>
              <a:t>náboženskej</a:t>
            </a:r>
            <a:r>
              <a:rPr lang="hu-HU" sz="1500" dirty="0">
                <a:solidFill>
                  <a:schemeClr val="tx1"/>
                </a:solidFill>
              </a:rPr>
              <a:t> </a:t>
            </a:r>
            <a:r>
              <a:rPr lang="hu-HU" sz="1500" dirty="0" err="1">
                <a:solidFill>
                  <a:schemeClr val="tx1"/>
                </a:solidFill>
              </a:rPr>
              <a:t>spoločnosti</a:t>
            </a:r>
            <a:endParaRPr lang="hu-HU" sz="1500" dirty="0">
              <a:solidFill>
                <a:schemeClr val="tx1"/>
              </a:solidFill>
            </a:endParaRPr>
          </a:p>
          <a:p>
            <a:r>
              <a:rPr lang="hu-HU" sz="1500" b="1" dirty="0" err="1">
                <a:solidFill>
                  <a:schemeClr val="tx1"/>
                </a:solidFill>
              </a:rPr>
              <a:t>Alokácia</a:t>
            </a:r>
            <a:r>
              <a:rPr lang="hu-HU" sz="1500" b="1" dirty="0">
                <a:solidFill>
                  <a:schemeClr val="tx1"/>
                </a:solidFill>
              </a:rPr>
              <a:t>:</a:t>
            </a:r>
            <a:r>
              <a:rPr lang="hu-HU" sz="1500" dirty="0">
                <a:solidFill>
                  <a:schemeClr val="tx1"/>
                </a:solidFill>
              </a:rPr>
              <a:t> 2 500 000 EUR</a:t>
            </a:r>
          </a:p>
          <a:p>
            <a:r>
              <a:rPr lang="hu-HU" sz="1500" b="1" dirty="0" err="1">
                <a:solidFill>
                  <a:schemeClr val="tx1"/>
                </a:solidFill>
              </a:rPr>
              <a:t>Spolufinancovanie</a:t>
            </a:r>
            <a:r>
              <a:rPr lang="hu-HU" sz="1500" b="1" dirty="0">
                <a:solidFill>
                  <a:schemeClr val="tx1"/>
                </a:solidFill>
              </a:rPr>
              <a:t>:</a:t>
            </a:r>
            <a:r>
              <a:rPr lang="hu-HU" sz="1500" dirty="0">
                <a:solidFill>
                  <a:schemeClr val="tx1"/>
                </a:solidFill>
              </a:rPr>
              <a:t> 5 %</a:t>
            </a:r>
          </a:p>
          <a:p>
            <a:r>
              <a:rPr lang="hu-HU" sz="1500" b="1" dirty="0" err="1">
                <a:solidFill>
                  <a:schemeClr val="tx1"/>
                </a:solidFill>
              </a:rPr>
              <a:t>Termín</a:t>
            </a:r>
            <a:r>
              <a:rPr lang="hu-HU" sz="1500" b="1" dirty="0">
                <a:solidFill>
                  <a:schemeClr val="tx1"/>
                </a:solidFill>
              </a:rPr>
              <a:t> na </a:t>
            </a:r>
            <a:r>
              <a:rPr lang="hu-HU" sz="1500" b="1" dirty="0" err="1">
                <a:solidFill>
                  <a:schemeClr val="tx1"/>
                </a:solidFill>
              </a:rPr>
              <a:t>podanie</a:t>
            </a:r>
            <a:r>
              <a:rPr lang="hu-HU" sz="1500" b="1" dirty="0">
                <a:solidFill>
                  <a:schemeClr val="tx1"/>
                </a:solidFill>
              </a:rPr>
              <a:t> </a:t>
            </a:r>
            <a:r>
              <a:rPr lang="hu-HU" sz="1500" b="1" dirty="0" err="1">
                <a:solidFill>
                  <a:schemeClr val="tx1"/>
                </a:solidFill>
              </a:rPr>
              <a:t>žiadosti</a:t>
            </a:r>
            <a:r>
              <a:rPr lang="hu-HU" sz="1500" b="1" dirty="0">
                <a:solidFill>
                  <a:schemeClr val="tx1"/>
                </a:solidFill>
              </a:rPr>
              <a:t>:</a:t>
            </a:r>
            <a:r>
              <a:rPr lang="hu-HU" sz="1500" dirty="0">
                <a:solidFill>
                  <a:schemeClr val="tx1"/>
                </a:solidFill>
              </a:rPr>
              <a:t> 15.06.2023 (</a:t>
            </a:r>
            <a:r>
              <a:rPr lang="hu-HU" sz="1500" dirty="0" err="1">
                <a:solidFill>
                  <a:schemeClr val="tx1"/>
                </a:solidFill>
              </a:rPr>
              <a:t>vrátane</a:t>
            </a:r>
            <a:r>
              <a:rPr lang="hu-HU" sz="1500" dirty="0">
                <a:solidFill>
                  <a:schemeClr val="tx1"/>
                </a:solidFill>
              </a:rPr>
              <a:t>)</a:t>
            </a:r>
          </a:p>
          <a:p>
            <a:r>
              <a:rPr lang="hu-HU" sz="1500" b="1" dirty="0" err="1">
                <a:solidFill>
                  <a:schemeClr val="tx1"/>
                </a:solidFill>
              </a:rPr>
              <a:t>Oprávnené</a:t>
            </a:r>
            <a:r>
              <a:rPr lang="hu-HU" sz="1500" b="1" dirty="0">
                <a:solidFill>
                  <a:schemeClr val="tx1"/>
                </a:solidFill>
              </a:rPr>
              <a:t> </a:t>
            </a:r>
            <a:r>
              <a:rPr lang="hu-HU" sz="1500" b="1" dirty="0" err="1">
                <a:solidFill>
                  <a:schemeClr val="tx1"/>
                </a:solidFill>
              </a:rPr>
              <a:t>územie</a:t>
            </a:r>
            <a:r>
              <a:rPr lang="hu-HU" sz="1500" b="1" dirty="0">
                <a:solidFill>
                  <a:schemeClr val="tx1"/>
                </a:solidFill>
              </a:rPr>
              <a:t>: </a:t>
            </a:r>
            <a:r>
              <a:rPr lang="hu-HU" sz="1500" dirty="0" err="1">
                <a:solidFill>
                  <a:schemeClr val="tx1"/>
                </a:solidFill>
              </a:rPr>
              <a:t>celé</a:t>
            </a:r>
            <a:r>
              <a:rPr lang="hu-HU" sz="1500" dirty="0">
                <a:solidFill>
                  <a:schemeClr val="tx1"/>
                </a:solidFill>
              </a:rPr>
              <a:t> </a:t>
            </a:r>
            <a:r>
              <a:rPr lang="hu-HU" sz="1500" dirty="0" err="1">
                <a:solidFill>
                  <a:schemeClr val="tx1"/>
                </a:solidFill>
              </a:rPr>
              <a:t>územie</a:t>
            </a:r>
            <a:r>
              <a:rPr lang="hu-HU" sz="1500" dirty="0">
                <a:solidFill>
                  <a:schemeClr val="tx1"/>
                </a:solidFill>
              </a:rPr>
              <a:t> </a:t>
            </a:r>
            <a:r>
              <a:rPr lang="hu-HU" sz="1500" dirty="0" err="1">
                <a:solidFill>
                  <a:schemeClr val="tx1"/>
                </a:solidFill>
              </a:rPr>
              <a:t>Slovenskej</a:t>
            </a:r>
            <a:r>
              <a:rPr lang="hu-HU" sz="1500" dirty="0">
                <a:solidFill>
                  <a:schemeClr val="tx1"/>
                </a:solidFill>
              </a:rPr>
              <a:t> </a:t>
            </a:r>
            <a:r>
              <a:rPr lang="hu-HU" sz="1500" dirty="0" err="1">
                <a:solidFill>
                  <a:schemeClr val="tx1"/>
                </a:solidFill>
              </a:rPr>
              <a:t>republiky</a:t>
            </a:r>
            <a:endParaRPr lang="hu-HU" sz="1500" dirty="0">
              <a:solidFill>
                <a:schemeClr val="tx1"/>
              </a:solidFill>
            </a:endParaRPr>
          </a:p>
          <a:p>
            <a:pPr algn="just"/>
            <a:endParaRPr lang="hu-HU" sz="1000" b="1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sp>
        <p:nvSpPr>
          <p:cNvPr id="13" name="Pravouholník 20">
            <a:extLst>
              <a:ext uri="{FF2B5EF4-FFF2-40B4-BE49-F238E27FC236}">
                <a16:creationId xmlns:a16="http://schemas.microsoft.com/office/drawing/2014/main" xmlns="" id="{1B715112-A673-8845-ABF7-F4CF0A480E85}"/>
              </a:ext>
            </a:extLst>
          </p:cNvPr>
          <p:cNvSpPr/>
          <p:nvPr/>
        </p:nvSpPr>
        <p:spPr>
          <a:xfrm>
            <a:off x="0" y="6358270"/>
            <a:ext cx="12192000" cy="4997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lvl="1" algn="ctr"/>
            <a:r>
              <a:rPr lang="sk-SK" b="1" dirty="0">
                <a:solidFill>
                  <a:schemeClr val="accent4">
                    <a:lumMod val="75000"/>
                  </a:schemeClr>
                </a:solidFill>
                <a:latin typeface="Bell MT" panose="02020503060305020303" pitchFamily="18" charset="0"/>
              </a:rPr>
              <a:t>www.rdvegtc.eu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69" y="165596"/>
            <a:ext cx="2327806" cy="1013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0991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D7468962-6189-43AD-BB02-A6F88AD0E5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BF2E68D-E9CA-4A00-AE2B-17BCDFABC3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A9869B60-E63F-2C71-1315-C8F5C79797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5412" y="742950"/>
            <a:ext cx="7941155" cy="1090471"/>
          </a:xfrm>
        </p:spPr>
        <p:txBody>
          <a:bodyPr anchor="t">
            <a:normAutofit/>
          </a:bodyPr>
          <a:lstStyle/>
          <a:p>
            <a:pPr algn="ctr"/>
            <a:r>
              <a:rPr lang="hu-HU" dirty="0">
                <a:solidFill>
                  <a:schemeClr val="accent4">
                    <a:lumMod val="75000"/>
                  </a:schemeClr>
                </a:solidFill>
              </a:rPr>
              <a:t>Lehetőségek</a:t>
            </a:r>
          </a:p>
        </p:txBody>
      </p:sp>
      <p:sp>
        <p:nvSpPr>
          <p:cNvPr id="12" name="Alcím 2">
            <a:extLst>
              <a:ext uri="{FF2B5EF4-FFF2-40B4-BE49-F238E27FC236}">
                <a16:creationId xmlns:a16="http://schemas.microsoft.com/office/drawing/2014/main" xmlns="" id="{F9B8A240-EE75-9733-B6FC-A55A893551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7275" y="2095501"/>
            <a:ext cx="10344151" cy="2609850"/>
          </a:xfrm>
        </p:spPr>
        <p:txBody>
          <a:bodyPr anchor="t">
            <a:noAutofit/>
          </a:bodyPr>
          <a:lstStyle/>
          <a:p>
            <a:pPr marL="985838" indent="-571500">
              <a:buFont typeface="Wingdings" panose="05000000000000000000" pitchFamily="2" charset="2"/>
              <a:buChar char="Ø"/>
            </a:pPr>
            <a:r>
              <a:rPr lang="hu-HU" sz="3600" b="1" dirty="0" err="1">
                <a:solidFill>
                  <a:srgbClr val="2E40D9">
                    <a:lumMod val="75000"/>
                  </a:srgbClr>
                </a:solidFill>
                <a:latin typeface="Bell MT" panose="02020503060305020303" pitchFamily="18" charset="0"/>
                <a:ea typeface="+mj-ea"/>
                <a:cs typeface="+mj-cs"/>
              </a:rPr>
              <a:t>Interreg</a:t>
            </a:r>
            <a:r>
              <a:rPr lang="hu-HU" sz="3600" b="1" dirty="0">
                <a:solidFill>
                  <a:srgbClr val="2E40D9">
                    <a:lumMod val="75000"/>
                  </a:srgbClr>
                </a:solidFill>
                <a:latin typeface="Bell MT" panose="02020503060305020303" pitchFamily="18" charset="0"/>
                <a:ea typeface="+mj-ea"/>
                <a:cs typeface="+mj-cs"/>
              </a:rPr>
              <a:t> VI-A Magyarország-Szlovákia Együttműködési </a:t>
            </a:r>
            <a:r>
              <a:rPr lang="hu-HU" sz="3600" b="1" dirty="0" smtClean="0">
                <a:solidFill>
                  <a:srgbClr val="2E40D9">
                    <a:lumMod val="75000"/>
                  </a:srgbClr>
                </a:solidFill>
                <a:latin typeface="Bell MT" panose="02020503060305020303" pitchFamily="18" charset="0"/>
                <a:ea typeface="+mj-ea"/>
                <a:cs typeface="+mj-cs"/>
              </a:rPr>
              <a:t>Program</a:t>
            </a:r>
          </a:p>
          <a:p>
            <a:pPr marL="985838" indent="-571500"/>
            <a:endParaRPr lang="hu-HU" sz="800" b="1" dirty="0" smtClean="0">
              <a:solidFill>
                <a:srgbClr val="2E40D9">
                  <a:lumMod val="75000"/>
                </a:srgbClr>
              </a:solidFill>
              <a:latin typeface="Bell MT" panose="02020503060305020303" pitchFamily="18" charset="0"/>
              <a:ea typeface="+mj-ea"/>
              <a:cs typeface="+mj-cs"/>
            </a:endParaRPr>
          </a:p>
          <a:p>
            <a:pPr marL="985838" indent="-571500">
              <a:buFont typeface="Wingdings" panose="05000000000000000000" pitchFamily="2" charset="2"/>
              <a:buChar char="Ø"/>
            </a:pPr>
            <a:r>
              <a:rPr lang="hu-HU" sz="3600" b="1" dirty="0" smtClean="0">
                <a:solidFill>
                  <a:srgbClr val="2E40D9">
                    <a:lumMod val="75000"/>
                  </a:srgbClr>
                </a:solidFill>
                <a:latin typeface="Bell MT" panose="02020503060305020303" pitchFamily="18" charset="0"/>
                <a:ea typeface="+mj-ea"/>
                <a:cs typeface="+mj-cs"/>
              </a:rPr>
              <a:t>„</a:t>
            </a:r>
            <a:r>
              <a:rPr lang="hu-HU" sz="3600" b="1" dirty="0" err="1" smtClean="0">
                <a:solidFill>
                  <a:srgbClr val="2E40D9">
                    <a:lumMod val="75000"/>
                  </a:srgbClr>
                </a:solidFill>
                <a:latin typeface="Bell MT" panose="02020503060305020303" pitchFamily="18" charset="0"/>
                <a:ea typeface="+mj-ea"/>
                <a:cs typeface="+mj-cs"/>
              </a:rPr>
              <a:t>Town</a:t>
            </a:r>
            <a:r>
              <a:rPr lang="hu-HU" sz="3600" b="1" dirty="0" smtClean="0">
                <a:solidFill>
                  <a:srgbClr val="2E40D9">
                    <a:lumMod val="75000"/>
                  </a:srgbClr>
                </a:solidFill>
                <a:latin typeface="Bell MT" panose="02020503060305020303" pitchFamily="18" charset="0"/>
                <a:ea typeface="+mj-ea"/>
                <a:cs typeface="+mj-cs"/>
              </a:rPr>
              <a:t> </a:t>
            </a:r>
            <a:r>
              <a:rPr lang="hu-HU" sz="3600" b="1" dirty="0" err="1" smtClean="0">
                <a:solidFill>
                  <a:srgbClr val="2E40D9">
                    <a:lumMod val="75000"/>
                  </a:srgbClr>
                </a:solidFill>
                <a:latin typeface="Bell MT" panose="02020503060305020303" pitchFamily="18" charset="0"/>
                <a:ea typeface="+mj-ea"/>
                <a:cs typeface="+mj-cs"/>
              </a:rPr>
              <a:t>Twinning</a:t>
            </a:r>
            <a:r>
              <a:rPr lang="hu-HU" sz="3600" b="1" dirty="0" smtClean="0">
                <a:solidFill>
                  <a:srgbClr val="2E40D9">
                    <a:lumMod val="75000"/>
                  </a:srgbClr>
                </a:solidFill>
                <a:latin typeface="Bell MT" panose="02020503060305020303" pitchFamily="18" charset="0"/>
                <a:ea typeface="+mj-ea"/>
                <a:cs typeface="+mj-cs"/>
              </a:rPr>
              <a:t>”</a:t>
            </a:r>
          </a:p>
          <a:p>
            <a:pPr marL="985838" indent="-571500"/>
            <a:endParaRPr lang="hu-HU" sz="800" b="1" dirty="0">
              <a:solidFill>
                <a:srgbClr val="2E40D9">
                  <a:lumMod val="75000"/>
                </a:srgbClr>
              </a:solidFill>
              <a:latin typeface="Bell MT" panose="02020503060305020303" pitchFamily="18" charset="0"/>
              <a:ea typeface="+mj-ea"/>
              <a:cs typeface="+mj-cs"/>
            </a:endParaRPr>
          </a:p>
          <a:p>
            <a:pPr marL="985838" indent="-571500">
              <a:buFont typeface="Wingdings" panose="05000000000000000000" pitchFamily="2" charset="2"/>
              <a:buChar char="Ø"/>
            </a:pPr>
            <a:r>
              <a:rPr lang="hu-HU" sz="3600" b="1" dirty="0">
                <a:solidFill>
                  <a:srgbClr val="2E40D9">
                    <a:lumMod val="75000"/>
                  </a:srgbClr>
                </a:solidFill>
                <a:latin typeface="Bell MT" panose="02020503060305020303" pitchFamily="18" charset="0"/>
                <a:ea typeface="+mj-ea"/>
                <a:cs typeface="+mj-cs"/>
              </a:rPr>
              <a:t>Kisprojekt </a:t>
            </a:r>
            <a:r>
              <a:rPr lang="hu-HU" sz="3600" b="1" dirty="0" smtClean="0">
                <a:solidFill>
                  <a:srgbClr val="2E40D9">
                    <a:lumMod val="75000"/>
                  </a:srgbClr>
                </a:solidFill>
                <a:latin typeface="Bell MT" panose="02020503060305020303" pitchFamily="18" charset="0"/>
                <a:ea typeface="+mj-ea"/>
                <a:cs typeface="+mj-cs"/>
              </a:rPr>
              <a:t>Alap</a:t>
            </a:r>
          </a:p>
          <a:p>
            <a:pPr marL="985838" indent="-571500">
              <a:buFont typeface="Wingdings" panose="05000000000000000000" pitchFamily="2" charset="2"/>
              <a:buChar char="Ø"/>
            </a:pPr>
            <a:r>
              <a:rPr lang="hu-HU" sz="3600" b="1" dirty="0" smtClean="0">
                <a:solidFill>
                  <a:srgbClr val="2E40D9">
                    <a:lumMod val="75000"/>
                  </a:srgbClr>
                </a:solidFill>
                <a:latin typeface="Bell MT" panose="02020503060305020303" pitchFamily="18" charset="0"/>
                <a:ea typeface="+mj-ea"/>
                <a:cs typeface="+mj-cs"/>
              </a:rPr>
              <a:t>BGA</a:t>
            </a:r>
          </a:p>
          <a:p>
            <a:pPr marL="985838" indent="-571500">
              <a:buFont typeface="Wingdings" panose="05000000000000000000" pitchFamily="2" charset="2"/>
              <a:buChar char="Ø"/>
            </a:pPr>
            <a:r>
              <a:rPr lang="hu-HU" sz="3600" b="1" dirty="0" smtClean="0">
                <a:solidFill>
                  <a:srgbClr val="2E40D9">
                    <a:lumMod val="75000"/>
                  </a:srgbClr>
                </a:solidFill>
                <a:latin typeface="Bell MT" panose="02020503060305020303" pitchFamily="18" charset="0"/>
                <a:ea typeface="+mj-ea"/>
                <a:cs typeface="+mj-cs"/>
              </a:rPr>
              <a:t>MIRRI SR</a:t>
            </a:r>
            <a:r>
              <a:rPr lang="hu-HU" sz="2800" dirty="0">
                <a:solidFill>
                  <a:srgbClr val="2E40D9">
                    <a:lumMod val="75000"/>
                  </a:srgbClr>
                </a:solidFill>
                <a:latin typeface="Elephant"/>
                <a:ea typeface="+mj-ea"/>
                <a:cs typeface="+mj-cs"/>
              </a:rPr>
              <a:t/>
            </a:r>
            <a:br>
              <a:rPr lang="hu-HU" sz="2800" dirty="0">
                <a:solidFill>
                  <a:srgbClr val="2E40D9">
                    <a:lumMod val="75000"/>
                  </a:srgbClr>
                </a:solidFill>
                <a:latin typeface="Elephant"/>
                <a:ea typeface="+mj-ea"/>
                <a:cs typeface="+mj-cs"/>
              </a:rPr>
            </a:br>
            <a:endParaRPr lang="hu-HU" sz="2800" b="1" dirty="0">
              <a:solidFill>
                <a:schemeClr val="accent4">
                  <a:lumMod val="7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13" name="Pravouholník 20">
            <a:extLst>
              <a:ext uri="{FF2B5EF4-FFF2-40B4-BE49-F238E27FC236}">
                <a16:creationId xmlns:a16="http://schemas.microsoft.com/office/drawing/2014/main" xmlns="" id="{1B715112-A673-8845-ABF7-F4CF0A480E85}"/>
              </a:ext>
            </a:extLst>
          </p:cNvPr>
          <p:cNvSpPr/>
          <p:nvPr/>
        </p:nvSpPr>
        <p:spPr>
          <a:xfrm>
            <a:off x="0" y="6358270"/>
            <a:ext cx="12192000" cy="4997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lvl="1" algn="ctr"/>
            <a:r>
              <a:rPr lang="sk-SK" b="1" dirty="0">
                <a:solidFill>
                  <a:schemeClr val="accent4">
                    <a:lumMod val="75000"/>
                  </a:schemeClr>
                </a:solidFill>
                <a:latin typeface="Bell MT" panose="02020503060305020303" pitchFamily="18" charset="0"/>
              </a:rPr>
              <a:t>www.rdvegtc.eu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69" y="165596"/>
            <a:ext cx="2327806" cy="1013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59154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D7468962-6189-43AD-BB02-A6F88AD0E5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BF2E68D-E9CA-4A00-AE2B-17BCDFABC3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A9869B60-E63F-2C71-1315-C8F5C79797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71800" y="596203"/>
            <a:ext cx="7621423" cy="654210"/>
          </a:xfrm>
        </p:spPr>
        <p:txBody>
          <a:bodyPr anchor="t">
            <a:normAutofit fontScale="90000"/>
          </a:bodyPr>
          <a:lstStyle/>
          <a:p>
            <a:pPr algn="ctr"/>
            <a:r>
              <a:rPr lang="hu-HU" sz="4000" dirty="0" smtClean="0">
                <a:solidFill>
                  <a:srgbClr val="2E40D9">
                    <a:lumMod val="75000"/>
                  </a:srgbClr>
                </a:solidFill>
              </a:rPr>
              <a:t>Elérhetőség</a:t>
            </a:r>
            <a:r>
              <a:rPr lang="hu-HU" sz="4000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hu-HU" sz="4000" dirty="0">
                <a:solidFill>
                  <a:schemeClr val="accent4">
                    <a:lumMod val="75000"/>
                  </a:schemeClr>
                </a:solidFill>
              </a:rPr>
            </a:br>
            <a:endParaRPr lang="hu-HU" sz="4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Alcím 2">
            <a:extLst>
              <a:ext uri="{FF2B5EF4-FFF2-40B4-BE49-F238E27FC236}">
                <a16:creationId xmlns:a16="http://schemas.microsoft.com/office/drawing/2014/main" xmlns="" id="{F9B8A240-EE75-9733-B6FC-A55A893551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7672" y="2097977"/>
            <a:ext cx="9876387" cy="4147248"/>
          </a:xfrm>
        </p:spPr>
        <p:txBody>
          <a:bodyPr anchor="t">
            <a:noAutofit/>
          </a:bodyPr>
          <a:lstStyle/>
          <a:p>
            <a:pPr algn="just"/>
            <a:endParaRPr lang="hu-HU" sz="1000" b="1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sp>
        <p:nvSpPr>
          <p:cNvPr id="13" name="Pravouholník 20">
            <a:extLst>
              <a:ext uri="{FF2B5EF4-FFF2-40B4-BE49-F238E27FC236}">
                <a16:creationId xmlns:a16="http://schemas.microsoft.com/office/drawing/2014/main" xmlns="" id="{1B715112-A673-8845-ABF7-F4CF0A480E85}"/>
              </a:ext>
            </a:extLst>
          </p:cNvPr>
          <p:cNvSpPr/>
          <p:nvPr/>
        </p:nvSpPr>
        <p:spPr>
          <a:xfrm>
            <a:off x="0" y="6358270"/>
            <a:ext cx="12192000" cy="4997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lvl="1" algn="ctr"/>
            <a:r>
              <a:rPr lang="sk-SK" b="1" dirty="0">
                <a:solidFill>
                  <a:schemeClr val="accent4">
                    <a:lumMod val="75000"/>
                  </a:schemeClr>
                </a:solidFill>
                <a:latin typeface="Bell MT" panose="02020503060305020303" pitchFamily="18" charset="0"/>
              </a:rPr>
              <a:t>www.rdvegtc.eu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69" y="165596"/>
            <a:ext cx="2327806" cy="1013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CustomShape 6"/>
          <p:cNvSpPr/>
          <p:nvPr/>
        </p:nvSpPr>
        <p:spPr>
          <a:xfrm>
            <a:off x="2988360" y="2780640"/>
            <a:ext cx="3152340" cy="991800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  <a:alpha val="28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77920" tIns="48600" rIns="229320" bIns="48240" anchor="ctr"/>
          <a:lstStyle/>
          <a:p>
            <a:pPr lvl="0"/>
            <a:r>
              <a:rPr lang="hu-HU" sz="1600" dirty="0">
                <a:solidFill>
                  <a:prstClr val="black"/>
                </a:solidFill>
                <a:latin typeface="Trebuchet MS" panose="020B0603020202020204" pitchFamily="34" charset="0"/>
              </a:rPr>
              <a:t>EZÚS RDV </a:t>
            </a:r>
          </a:p>
          <a:p>
            <a:r>
              <a:rPr lang="hu-HU" sz="1600" dirty="0" err="1">
                <a:solidFill>
                  <a:prstClr val="black"/>
                </a:solidFill>
                <a:latin typeface="Trebuchet MS" panose="020B0603020202020204" pitchFamily="34" charset="0"/>
              </a:rPr>
              <a:t>Biskupa</a:t>
            </a:r>
            <a:r>
              <a:rPr lang="hu-HU" sz="1600" dirty="0">
                <a:solidFill>
                  <a:prstClr val="black"/>
                </a:solidFill>
                <a:latin typeface="Trebuchet MS" panose="020B0603020202020204" pitchFamily="34" charset="0"/>
              </a:rPr>
              <a:t> </a:t>
            </a:r>
            <a:r>
              <a:rPr lang="hu-HU" sz="1600" dirty="0" err="1">
                <a:solidFill>
                  <a:prstClr val="black"/>
                </a:solidFill>
                <a:latin typeface="Trebuchet MS" panose="020B0603020202020204" pitchFamily="34" charset="0"/>
              </a:rPr>
              <a:t>Kondého</a:t>
            </a:r>
            <a:r>
              <a:rPr lang="hu-HU" sz="1600" dirty="0">
                <a:solidFill>
                  <a:prstClr val="black"/>
                </a:solidFill>
                <a:latin typeface="Trebuchet MS" panose="020B0603020202020204" pitchFamily="34" charset="0"/>
              </a:rPr>
              <a:t> 4577/18</a:t>
            </a:r>
            <a:endParaRPr lang="hu-HU" sz="1600" spc="-1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lvl="0"/>
            <a:r>
              <a:rPr lang="hu-HU" sz="16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929 </a:t>
            </a:r>
            <a:r>
              <a:rPr lang="hu-HU" sz="1600" dirty="0">
                <a:solidFill>
                  <a:prstClr val="black"/>
                </a:solidFill>
                <a:latin typeface="Trebuchet MS" panose="020B0603020202020204" pitchFamily="34" charset="0"/>
              </a:rPr>
              <a:t>01 </a:t>
            </a:r>
            <a:r>
              <a:rPr lang="hu-HU" sz="1600" dirty="0" err="1">
                <a:solidFill>
                  <a:prstClr val="black"/>
                </a:solidFill>
                <a:latin typeface="Trebuchet MS" panose="020B0603020202020204" pitchFamily="34" charset="0"/>
              </a:rPr>
              <a:t>Dunajská</a:t>
            </a:r>
            <a:r>
              <a:rPr lang="hu-HU" sz="1600" dirty="0">
                <a:solidFill>
                  <a:prstClr val="black"/>
                </a:solidFill>
                <a:latin typeface="Trebuchet MS" panose="020B0603020202020204" pitchFamily="34" charset="0"/>
              </a:rPr>
              <a:t> </a:t>
            </a:r>
            <a:r>
              <a:rPr lang="hu-HU" sz="1600" dirty="0" err="1" smtClean="0">
                <a:solidFill>
                  <a:prstClr val="black"/>
                </a:solidFill>
                <a:latin typeface="Trebuchet MS" panose="020B0603020202020204" pitchFamily="34" charset="0"/>
              </a:rPr>
              <a:t>Streda</a:t>
            </a:r>
            <a:endParaRPr lang="hu-HU" sz="1600" spc="-1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15" name="CustomShape 6"/>
          <p:cNvSpPr/>
          <p:nvPr/>
        </p:nvSpPr>
        <p:spPr>
          <a:xfrm>
            <a:off x="6141240" y="2812680"/>
            <a:ext cx="3131640" cy="959760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  <a:alpha val="28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77920" tIns="48600" rIns="229320" bIns="48240" anchor="ctr"/>
          <a:lstStyle/>
          <a:p>
            <a:pPr lvl="0"/>
            <a:r>
              <a:rPr lang="hu-HU" sz="1600" dirty="0">
                <a:solidFill>
                  <a:prstClr val="black"/>
                </a:solidFill>
                <a:latin typeface="Trebuchet MS" panose="020B0603020202020204" pitchFamily="34" charset="0"/>
              </a:rPr>
              <a:t>RDV ETT</a:t>
            </a:r>
            <a:r>
              <a:rPr lang="pt-BR" sz="1600" dirty="0">
                <a:solidFill>
                  <a:prstClr val="black"/>
                </a:solidFill>
                <a:latin typeface="Trebuchet MS" panose="020B0603020202020204" pitchFamily="34" charset="0"/>
              </a:rPr>
              <a:t/>
            </a:r>
            <a:br>
              <a:rPr lang="pt-BR" sz="1600" dirty="0">
                <a:solidFill>
                  <a:prstClr val="black"/>
                </a:solidFill>
                <a:latin typeface="Trebuchet MS" panose="020B0603020202020204" pitchFamily="34" charset="0"/>
              </a:rPr>
            </a:br>
            <a:r>
              <a:rPr lang="hu-HU" sz="1600" dirty="0">
                <a:solidFill>
                  <a:prstClr val="black"/>
                </a:solidFill>
                <a:latin typeface="Trebuchet MS" panose="020B0603020202020204" pitchFamily="34" charset="0"/>
              </a:rPr>
              <a:t>2800 Tatabánya</a:t>
            </a:r>
          </a:p>
          <a:p>
            <a:pPr lvl="0"/>
            <a:r>
              <a:rPr lang="hu-HU" sz="1600" spc="-1" dirty="0">
                <a:solidFill>
                  <a:prstClr val="black"/>
                </a:solidFill>
                <a:latin typeface="Trebuchet MS" panose="020B0603020202020204" pitchFamily="34" charset="0"/>
              </a:rPr>
              <a:t>Fő tér 4.</a:t>
            </a:r>
          </a:p>
        </p:txBody>
      </p:sp>
      <p:sp>
        <p:nvSpPr>
          <p:cNvPr id="16" name="CustomShape 4"/>
          <p:cNvSpPr/>
          <p:nvPr/>
        </p:nvSpPr>
        <p:spPr>
          <a:xfrm>
            <a:off x="2408464" y="4120920"/>
            <a:ext cx="7002603" cy="949320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  <a:alpha val="23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75760" tIns="46440" rIns="229320" bIns="46440" anchor="ctr"/>
          <a:lstStyle/>
          <a:p>
            <a:pPr>
              <a:lnSpc>
                <a:spcPct val="90000"/>
              </a:lnSpc>
              <a:spcAft>
                <a:spcPts val="700"/>
              </a:spcAft>
            </a:pPr>
            <a:r>
              <a:rPr lang="hu-HU" sz="2800" b="1" strike="noStrike" spc="-1" dirty="0" smtClean="0">
                <a:solidFill>
                  <a:srgbClr val="31521B"/>
                </a:solidFill>
                <a:latin typeface="Trebuchet MS"/>
                <a:ea typeface="DejaVu Sans"/>
              </a:rPr>
              <a:t>+421 905 335074; </a:t>
            </a:r>
            <a:r>
              <a:rPr lang="hu-HU" sz="2800" b="1" strike="noStrike" spc="-1" dirty="0" smtClean="0">
                <a:solidFill>
                  <a:srgbClr val="31521B"/>
                </a:solidFill>
                <a:latin typeface="Trebuchet MS"/>
                <a:ea typeface="DejaVu Sans"/>
              </a:rPr>
              <a:t>+36 30 162 2320</a:t>
            </a:r>
            <a:endParaRPr lang="hu-HU" sz="2800" b="1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39220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D7468962-6189-43AD-BB02-A6F88AD0E5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BF2E68D-E9CA-4A00-AE2B-17BCDFABC3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A9869B60-E63F-2C71-1315-C8F5C79797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1254" y="2502747"/>
            <a:ext cx="9369492" cy="1564639"/>
          </a:xfrm>
        </p:spPr>
        <p:txBody>
          <a:bodyPr anchor="t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hu-HU" dirty="0">
                <a:solidFill>
                  <a:schemeClr val="accent4">
                    <a:lumMod val="75000"/>
                  </a:schemeClr>
                </a:solidFill>
              </a:rPr>
              <a:t>Köszönöm a figyelmet!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xmlns="" id="{F9B8A240-EE75-9733-B6FC-A55A893551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63125" y="5676900"/>
            <a:ext cx="2285999" cy="523875"/>
          </a:xfrm>
        </p:spPr>
        <p:txBody>
          <a:bodyPr>
            <a:normAutofit/>
          </a:bodyPr>
          <a:lstStyle/>
          <a:p>
            <a:pPr algn="ctr"/>
            <a:r>
              <a:rPr lang="hu-HU" sz="16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2023.05.11. </a:t>
            </a:r>
          </a:p>
        </p:txBody>
      </p:sp>
      <p:sp>
        <p:nvSpPr>
          <p:cNvPr id="13" name="Pravouholník 20">
            <a:extLst>
              <a:ext uri="{FF2B5EF4-FFF2-40B4-BE49-F238E27FC236}">
                <a16:creationId xmlns:a16="http://schemas.microsoft.com/office/drawing/2014/main" xmlns="" id="{1B715112-A673-8845-ABF7-F4CF0A480E85}"/>
              </a:ext>
            </a:extLst>
          </p:cNvPr>
          <p:cNvSpPr/>
          <p:nvPr/>
        </p:nvSpPr>
        <p:spPr>
          <a:xfrm>
            <a:off x="0" y="6358270"/>
            <a:ext cx="12192000" cy="4997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lvl="1" algn="ctr"/>
            <a:r>
              <a:rPr lang="sk-SK" b="1" dirty="0">
                <a:solidFill>
                  <a:schemeClr val="accent4">
                    <a:lumMod val="75000"/>
                  </a:schemeClr>
                </a:solidFill>
                <a:latin typeface="Bell MT" panose="02020503060305020303" pitchFamily="18" charset="0"/>
              </a:rPr>
              <a:t>www.rdvegtc.eu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69" y="165596"/>
            <a:ext cx="2327806" cy="1013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950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D7468962-6189-43AD-BB02-A6F88AD0E5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BF2E68D-E9CA-4A00-AE2B-17BCDFABC3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A9869B60-E63F-2C71-1315-C8F5C79797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10521" y="421498"/>
            <a:ext cx="8708082" cy="654210"/>
          </a:xfrm>
        </p:spPr>
        <p:txBody>
          <a:bodyPr anchor="t">
            <a:normAutofit fontScale="90000"/>
          </a:bodyPr>
          <a:lstStyle/>
          <a:p>
            <a:pPr algn="ctr"/>
            <a:r>
              <a:rPr lang="hu-HU" sz="3100" dirty="0" err="1">
                <a:solidFill>
                  <a:srgbClr val="2E40D9">
                    <a:lumMod val="75000"/>
                  </a:srgbClr>
                </a:solidFill>
              </a:rPr>
              <a:t>Interreg</a:t>
            </a:r>
            <a:r>
              <a:rPr lang="hu-HU" sz="3100" dirty="0">
                <a:solidFill>
                  <a:srgbClr val="2E40D9">
                    <a:lumMod val="75000"/>
                  </a:srgbClr>
                </a:solidFill>
              </a:rPr>
              <a:t> HUSK Pályázati felhívások ütemterve</a:t>
            </a:r>
            <a:endParaRPr lang="hu-HU" sz="4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3" name="Pravouholník 20">
            <a:extLst>
              <a:ext uri="{FF2B5EF4-FFF2-40B4-BE49-F238E27FC236}">
                <a16:creationId xmlns:a16="http://schemas.microsoft.com/office/drawing/2014/main" xmlns="" id="{1B715112-A673-8845-ABF7-F4CF0A480E85}"/>
              </a:ext>
            </a:extLst>
          </p:cNvPr>
          <p:cNvSpPr/>
          <p:nvPr/>
        </p:nvSpPr>
        <p:spPr>
          <a:xfrm>
            <a:off x="0" y="6358270"/>
            <a:ext cx="12192000" cy="4997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lvl="1" algn="ctr"/>
            <a:r>
              <a:rPr lang="sk-SK" b="1" dirty="0">
                <a:solidFill>
                  <a:schemeClr val="accent4">
                    <a:lumMod val="75000"/>
                  </a:schemeClr>
                </a:solidFill>
                <a:latin typeface="Bell MT" panose="02020503060305020303" pitchFamily="18" charset="0"/>
              </a:rPr>
              <a:t>www.rdvegtc.eu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69" y="165596"/>
            <a:ext cx="2327806" cy="1013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3"/>
          <a:stretch/>
        </p:blipFill>
        <p:spPr bwMode="auto">
          <a:xfrm>
            <a:off x="981076" y="1179211"/>
            <a:ext cx="10448924" cy="5185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4806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D7468962-6189-43AD-BB02-A6F88AD0E5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BF2E68D-E9CA-4A00-AE2B-17BCDFABC3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A9869B60-E63F-2C71-1315-C8F5C79797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12428" y="345298"/>
            <a:ext cx="8746172" cy="654210"/>
          </a:xfrm>
        </p:spPr>
        <p:txBody>
          <a:bodyPr anchor="t">
            <a:normAutofit fontScale="90000"/>
          </a:bodyPr>
          <a:lstStyle/>
          <a:p>
            <a:pPr algn="ctr"/>
            <a:r>
              <a:rPr lang="hu-HU" sz="3100" dirty="0" err="1">
                <a:solidFill>
                  <a:srgbClr val="2E40D9">
                    <a:lumMod val="75000"/>
                  </a:srgbClr>
                </a:solidFill>
              </a:rPr>
              <a:t>Interreg</a:t>
            </a:r>
            <a:r>
              <a:rPr lang="hu-HU" sz="3100" dirty="0">
                <a:solidFill>
                  <a:srgbClr val="2E40D9">
                    <a:lumMod val="75000"/>
                  </a:srgbClr>
                </a:solidFill>
              </a:rPr>
              <a:t> HUSK Pályázati felhívások 2023-ban</a:t>
            </a:r>
            <a:r>
              <a:rPr lang="hu-HU" sz="4000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hu-HU" sz="4000" dirty="0">
                <a:solidFill>
                  <a:schemeClr val="accent4">
                    <a:lumMod val="75000"/>
                  </a:schemeClr>
                </a:solidFill>
              </a:rPr>
            </a:br>
            <a:endParaRPr lang="hu-HU" sz="4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Alcím 2">
            <a:extLst>
              <a:ext uri="{FF2B5EF4-FFF2-40B4-BE49-F238E27FC236}">
                <a16:creationId xmlns:a16="http://schemas.microsoft.com/office/drawing/2014/main" xmlns="" id="{F9B8A240-EE75-9733-B6FC-A55A893551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9870" y="1162543"/>
            <a:ext cx="6324600" cy="5016024"/>
          </a:xfrm>
        </p:spPr>
        <p:txBody>
          <a:bodyPr anchor="t">
            <a:no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u-HU" b="1" dirty="0">
                <a:solidFill>
                  <a:schemeClr val="tx1"/>
                </a:solidFill>
                <a:latin typeface="Bell MT" panose="02020503060305020303" pitchFamily="18" charset="0"/>
                <a:ea typeface="+mj-ea"/>
                <a:cs typeface="+mj-cs"/>
              </a:rPr>
              <a:t>2023. májusban kerül </a:t>
            </a:r>
            <a:r>
              <a:rPr lang="hu-HU" b="1" dirty="0" smtClean="0">
                <a:solidFill>
                  <a:schemeClr val="tx1"/>
                </a:solidFill>
                <a:latin typeface="Bell MT" panose="02020503060305020303" pitchFamily="18" charset="0"/>
                <a:ea typeface="+mj-ea"/>
                <a:cs typeface="+mj-cs"/>
              </a:rPr>
              <a:t>meghirdetésre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u-HU" b="1" dirty="0" smtClean="0">
                <a:solidFill>
                  <a:schemeClr val="tx1"/>
                </a:solidFill>
                <a:latin typeface="Bell MT" panose="02020503060305020303" pitchFamily="18" charset="0"/>
                <a:ea typeface="+mj-ea"/>
                <a:cs typeface="+mj-cs"/>
              </a:rPr>
              <a:t>30 </a:t>
            </a:r>
            <a:r>
              <a:rPr lang="hu-HU" b="1" dirty="0">
                <a:solidFill>
                  <a:schemeClr val="tx1"/>
                </a:solidFill>
                <a:latin typeface="Bell MT" panose="02020503060305020303" pitchFamily="18" charset="0"/>
                <a:ea typeface="+mj-ea"/>
                <a:cs typeface="+mj-cs"/>
              </a:rPr>
              <a:t>hónap megvalósítás</a:t>
            </a:r>
          </a:p>
          <a:p>
            <a:pPr>
              <a:spcBef>
                <a:spcPts val="600"/>
              </a:spcBef>
            </a:pPr>
            <a:endParaRPr lang="hu-HU" sz="1000" b="1" dirty="0">
              <a:solidFill>
                <a:schemeClr val="tx1"/>
              </a:solidFill>
              <a:latin typeface="Bell MT" panose="02020503060305020303" pitchFamily="18" charset="0"/>
              <a:ea typeface="+mj-ea"/>
              <a:cs typeface="+mj-cs"/>
            </a:endParaRP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u-HU" sz="1800" b="1" dirty="0">
                <a:solidFill>
                  <a:schemeClr val="tx1"/>
                </a:solidFill>
                <a:latin typeface="Bell MT" panose="02020503060305020303" pitchFamily="18" charset="0"/>
                <a:ea typeface="+mj-ea"/>
                <a:cs typeface="+mj-cs"/>
              </a:rPr>
              <a:t>1.2.1 intézkedés: A természeti erőforrások védelme és megóvása</a:t>
            </a:r>
          </a:p>
          <a:p>
            <a:pPr marL="895350" indent="-176213" algn="just">
              <a:buFont typeface="Wingdings" panose="05000000000000000000" pitchFamily="2" charset="2"/>
              <a:buChar char="§"/>
            </a:pPr>
            <a:r>
              <a:rPr lang="hu-HU" sz="1600" b="1" spc="-65" dirty="0">
                <a:solidFill>
                  <a:schemeClr val="tx1"/>
                </a:solidFill>
                <a:latin typeface="Bell MT" panose="02020503060305020303" pitchFamily="18" charset="0"/>
                <a:ea typeface="Microsoft Sans Serif"/>
              </a:rPr>
              <a:t>1.2.1/A</a:t>
            </a:r>
            <a:r>
              <a:rPr lang="hu-HU" sz="1600" b="1" spc="-135" dirty="0">
                <a:solidFill>
                  <a:schemeClr val="tx1"/>
                </a:solidFill>
                <a:latin typeface="Bell MT" panose="02020503060305020303" pitchFamily="18" charset="0"/>
                <a:ea typeface="Microsoft Sans Serif"/>
              </a:rPr>
              <a:t> </a:t>
            </a:r>
            <a:r>
              <a:rPr lang="hu-HU" sz="1600" b="1" spc="-65" dirty="0">
                <a:solidFill>
                  <a:schemeClr val="tx1"/>
                </a:solidFill>
                <a:latin typeface="Bell MT" panose="02020503060305020303" pitchFamily="18" charset="0"/>
                <a:ea typeface="Microsoft Sans Serif"/>
              </a:rPr>
              <a:t>intézkedés):</a:t>
            </a:r>
            <a:r>
              <a:rPr lang="hu-HU" sz="1600" b="1" spc="-140" dirty="0">
                <a:solidFill>
                  <a:schemeClr val="tx1"/>
                </a:solidFill>
                <a:latin typeface="Bell MT" panose="02020503060305020303" pitchFamily="18" charset="0"/>
                <a:ea typeface="Microsoft Sans Serif"/>
              </a:rPr>
              <a:t> </a:t>
            </a:r>
            <a:r>
              <a:rPr lang="hu-HU" sz="1600" b="1" spc="-65" dirty="0">
                <a:solidFill>
                  <a:schemeClr val="tx1"/>
                </a:solidFill>
                <a:latin typeface="Bell MT" panose="02020503060305020303" pitchFamily="18" charset="0"/>
                <a:ea typeface="Microsoft Sans Serif"/>
              </a:rPr>
              <a:t>Természetvédelem</a:t>
            </a:r>
            <a:r>
              <a:rPr lang="hu-HU" sz="1600" b="1" spc="-140" dirty="0">
                <a:solidFill>
                  <a:schemeClr val="tx1"/>
                </a:solidFill>
                <a:latin typeface="Bell MT" panose="02020503060305020303" pitchFamily="18" charset="0"/>
                <a:ea typeface="Microsoft Sans Serif"/>
              </a:rPr>
              <a:t> </a:t>
            </a:r>
            <a:r>
              <a:rPr lang="hu-HU" sz="1600" b="1" spc="-65" dirty="0">
                <a:solidFill>
                  <a:schemeClr val="tx1"/>
                </a:solidFill>
                <a:latin typeface="Bell MT" panose="02020503060305020303" pitchFamily="18" charset="0"/>
                <a:ea typeface="Microsoft Sans Serif"/>
              </a:rPr>
              <a:t>és</a:t>
            </a:r>
            <a:r>
              <a:rPr lang="hu-HU" sz="1600" b="1" spc="-140" dirty="0">
                <a:solidFill>
                  <a:schemeClr val="tx1"/>
                </a:solidFill>
                <a:latin typeface="Bell MT" panose="02020503060305020303" pitchFamily="18" charset="0"/>
                <a:ea typeface="Microsoft Sans Serif"/>
              </a:rPr>
              <a:t>  </a:t>
            </a:r>
            <a:r>
              <a:rPr lang="hu-HU" sz="1600" b="1" spc="-65" dirty="0">
                <a:solidFill>
                  <a:schemeClr val="tx1"/>
                </a:solidFill>
                <a:latin typeface="Bell MT" panose="02020503060305020303" pitchFamily="18" charset="0"/>
                <a:ea typeface="Microsoft Sans Serif"/>
              </a:rPr>
              <a:t>megőrzés </a:t>
            </a:r>
          </a:p>
          <a:p>
            <a:pPr marL="895350" indent="1588" algn="just"/>
            <a:r>
              <a:rPr lang="hu-HU" sz="1400" b="1" spc="-65" dirty="0">
                <a:solidFill>
                  <a:schemeClr val="tx1"/>
                </a:solidFill>
                <a:latin typeface="Bell MT" panose="02020503060305020303" pitchFamily="18" charset="0"/>
                <a:ea typeface="Microsoft Sans Serif"/>
              </a:rPr>
              <a:t>(pl.: természetes vizes élőhelyek, gyepek és cserjések védelme és helyreállítása; erdősítés, </a:t>
            </a:r>
            <a:r>
              <a:rPr lang="hu-HU" sz="1400" b="1" spc="-65" dirty="0" err="1">
                <a:solidFill>
                  <a:schemeClr val="tx1"/>
                </a:solidFill>
                <a:latin typeface="Bell MT" panose="02020503060305020303" pitchFamily="18" charset="0"/>
                <a:ea typeface="Microsoft Sans Serif"/>
              </a:rPr>
              <a:t>újraerdősítés</a:t>
            </a:r>
            <a:r>
              <a:rPr lang="hu-HU" sz="1400" b="1" spc="-65" dirty="0">
                <a:solidFill>
                  <a:schemeClr val="tx1"/>
                </a:solidFill>
                <a:latin typeface="Bell MT" panose="02020503060305020303" pitchFamily="18" charset="0"/>
                <a:ea typeface="Microsoft Sans Serif"/>
              </a:rPr>
              <a:t>, faültetés; a hagyományos tájkép megőrzése)</a:t>
            </a:r>
          </a:p>
          <a:p>
            <a:pPr marL="895350" indent="-176213" algn="just">
              <a:buFont typeface="Wingdings" panose="05000000000000000000" pitchFamily="2" charset="2"/>
              <a:buChar char="§"/>
            </a:pPr>
            <a:r>
              <a:rPr lang="hu-HU" sz="1600" b="1" spc="-65" dirty="0">
                <a:solidFill>
                  <a:schemeClr val="tx1"/>
                </a:solidFill>
                <a:latin typeface="Bell MT" panose="02020503060305020303" pitchFamily="18" charset="0"/>
                <a:ea typeface="Microsoft Sans Serif"/>
              </a:rPr>
              <a:t>1.2.1/B) intézkedés: Biodiverzitás</a:t>
            </a:r>
          </a:p>
          <a:p>
            <a:pPr marL="895350" indent="1588" algn="just"/>
            <a:r>
              <a:rPr lang="hu-HU" sz="1400" b="1" spc="-65" dirty="0">
                <a:solidFill>
                  <a:schemeClr val="tx1"/>
                </a:solidFill>
                <a:latin typeface="Bell MT" panose="02020503060305020303" pitchFamily="18" charset="0"/>
                <a:ea typeface="Microsoft Sans Serif"/>
              </a:rPr>
              <a:t>(pl.: az őshonos, az éghajlatváltozással szemben ellenálló fajok és élőhelyek megőrzése, </a:t>
            </a:r>
            <a:r>
              <a:rPr lang="hu-HU" sz="1400" b="1" spc="-65" dirty="0" err="1">
                <a:solidFill>
                  <a:schemeClr val="tx1"/>
                </a:solidFill>
                <a:latin typeface="Bell MT" panose="02020503060305020303" pitchFamily="18" charset="0"/>
                <a:ea typeface="Microsoft Sans Serif"/>
              </a:rPr>
              <a:t>újratelepítésének</a:t>
            </a:r>
            <a:r>
              <a:rPr lang="hu-HU" sz="1400" b="1" spc="-65" dirty="0">
                <a:solidFill>
                  <a:schemeClr val="tx1"/>
                </a:solidFill>
                <a:latin typeface="Bell MT" panose="02020503060305020303" pitchFamily="18" charset="0"/>
                <a:ea typeface="Microsoft Sans Serif"/>
              </a:rPr>
              <a:t> előmozdítása; a veszélyeztetett fajok élőhelyeinek és szaporodó helyeinek védelmének biztosítása)</a:t>
            </a:r>
          </a:p>
          <a:p>
            <a:pPr marL="895350" indent="-176213" algn="just">
              <a:buFont typeface="Wingdings" panose="05000000000000000000" pitchFamily="2" charset="2"/>
              <a:buChar char="§"/>
            </a:pPr>
            <a:r>
              <a:rPr lang="hu-HU" sz="1600" b="1" spc="-65" dirty="0">
                <a:solidFill>
                  <a:schemeClr val="tx1"/>
                </a:solidFill>
                <a:latin typeface="Bell MT" panose="02020503060305020303" pitchFamily="18" charset="0"/>
                <a:ea typeface="Microsoft Sans Serif"/>
              </a:rPr>
              <a:t>1.2.1/C intézkedés): Zöld infrastruktúra</a:t>
            </a:r>
          </a:p>
          <a:p>
            <a:pPr marL="895350" indent="1588" algn="just"/>
            <a:r>
              <a:rPr lang="hu-HU" sz="1400" b="1" spc="-65" dirty="0">
                <a:solidFill>
                  <a:schemeClr val="tx1"/>
                </a:solidFill>
                <a:latin typeface="Bell MT" panose="02020503060305020303" pitchFamily="18" charset="0"/>
                <a:ea typeface="Microsoft Sans Serif"/>
              </a:rPr>
              <a:t>(az intézkedés javítja a polgárok egészségét és életminőségét a zöld (szárazföldi) és kék (vízi) terek hálózatának kialakításával)</a:t>
            </a:r>
          </a:p>
          <a:p>
            <a:pPr algn="just"/>
            <a:endParaRPr lang="hu-HU" sz="1700" b="1" dirty="0">
              <a:solidFill>
                <a:schemeClr val="accent4">
                  <a:lumMod val="7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13" name="Pravouholník 20">
            <a:extLst>
              <a:ext uri="{FF2B5EF4-FFF2-40B4-BE49-F238E27FC236}">
                <a16:creationId xmlns:a16="http://schemas.microsoft.com/office/drawing/2014/main" xmlns="" id="{1B715112-A673-8845-ABF7-F4CF0A480E85}"/>
              </a:ext>
            </a:extLst>
          </p:cNvPr>
          <p:cNvSpPr/>
          <p:nvPr/>
        </p:nvSpPr>
        <p:spPr>
          <a:xfrm>
            <a:off x="0" y="6358270"/>
            <a:ext cx="12192000" cy="4997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lvl="1" algn="ctr"/>
            <a:r>
              <a:rPr lang="sk-SK" b="1" dirty="0">
                <a:solidFill>
                  <a:schemeClr val="accent4">
                    <a:lumMod val="75000"/>
                  </a:schemeClr>
                </a:solidFill>
                <a:latin typeface="Bell MT" panose="02020503060305020303" pitchFamily="18" charset="0"/>
              </a:rPr>
              <a:t>www.rdvegtc.eu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69" y="165596"/>
            <a:ext cx="2327806" cy="1013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Kép 13" descr="C:\Users\pc6\Downloads\HUSK Timetable (HU)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37" r="67428" b="10542"/>
          <a:stretch/>
        </p:blipFill>
        <p:spPr bwMode="auto">
          <a:xfrm>
            <a:off x="557530" y="1539177"/>
            <a:ext cx="4404996" cy="42710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93748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D7468962-6189-43AD-BB02-A6F88AD0E5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BF2E68D-E9CA-4A00-AE2B-17BCDFABC3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A9869B60-E63F-2C71-1315-C8F5C79797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5132" y="443344"/>
            <a:ext cx="8746172" cy="654210"/>
          </a:xfrm>
        </p:spPr>
        <p:txBody>
          <a:bodyPr anchor="t">
            <a:normAutofit fontScale="90000"/>
          </a:bodyPr>
          <a:lstStyle/>
          <a:p>
            <a:pPr algn="ctr"/>
            <a:r>
              <a:rPr lang="hu-HU" sz="3100" dirty="0" err="1">
                <a:solidFill>
                  <a:srgbClr val="2E40D9">
                    <a:lumMod val="75000"/>
                  </a:srgbClr>
                </a:solidFill>
              </a:rPr>
              <a:t>Interreg</a:t>
            </a:r>
            <a:r>
              <a:rPr lang="hu-HU" sz="3100" dirty="0">
                <a:solidFill>
                  <a:srgbClr val="2E40D9">
                    <a:lumMod val="75000"/>
                  </a:srgbClr>
                </a:solidFill>
              </a:rPr>
              <a:t> HUSK Pályázati felhívások 2023-ban</a:t>
            </a:r>
            <a:r>
              <a:rPr lang="hu-HU" sz="4000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hu-HU" sz="4000" dirty="0">
                <a:solidFill>
                  <a:schemeClr val="accent4">
                    <a:lumMod val="75000"/>
                  </a:schemeClr>
                </a:solidFill>
              </a:rPr>
            </a:br>
            <a:endParaRPr lang="hu-HU" sz="4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Alcím 2">
            <a:extLst>
              <a:ext uri="{FF2B5EF4-FFF2-40B4-BE49-F238E27FC236}">
                <a16:creationId xmlns:a16="http://schemas.microsoft.com/office/drawing/2014/main" xmlns="" id="{F9B8A240-EE75-9733-B6FC-A55A893551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2471" y="1670107"/>
            <a:ext cx="10807037" cy="4271073"/>
          </a:xfrm>
        </p:spPr>
        <p:txBody>
          <a:bodyPr anchor="t">
            <a:no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sz="1800" b="1" dirty="0">
                <a:solidFill>
                  <a:schemeClr val="tx1"/>
                </a:solidFill>
                <a:latin typeface="Bell MT" panose="02020503060305020303" pitchFamily="18" charset="0"/>
                <a:ea typeface="+mj-ea"/>
                <a:cs typeface="+mj-cs"/>
              </a:rPr>
              <a:t>1.2.2 intézkedés: Közös kockázatkezelés</a:t>
            </a:r>
          </a:p>
          <a:p>
            <a:pPr marL="985838" indent="-285750">
              <a:buFont typeface="Wingdings" panose="05000000000000000000" pitchFamily="2" charset="2"/>
              <a:buChar char="§"/>
            </a:pPr>
            <a:r>
              <a:rPr lang="hu-HU" sz="1600" b="1" spc="-65" dirty="0">
                <a:solidFill>
                  <a:schemeClr val="tx1"/>
                </a:solidFill>
                <a:latin typeface="Bell MT" panose="02020503060305020303" pitchFamily="18" charset="0"/>
                <a:ea typeface="Microsoft Sans Serif"/>
              </a:rPr>
              <a:t>1.2.2.2/A intézkedés): Árvízkockázat és vízgazdálkodás</a:t>
            </a:r>
          </a:p>
          <a:p>
            <a:pPr marL="981075"/>
            <a:r>
              <a:rPr lang="hu-HU" sz="1400" b="1" spc="-65" dirty="0">
                <a:solidFill>
                  <a:schemeClr val="tx1"/>
                </a:solidFill>
                <a:latin typeface="Bell MT" panose="02020503060305020303" pitchFamily="18" charset="0"/>
                <a:ea typeface="Microsoft Sans Serif"/>
              </a:rPr>
              <a:t>(az árvízvédelmi infrastruktúra javítása; </a:t>
            </a:r>
            <a:r>
              <a:rPr lang="hu-HU" sz="1400" b="1" spc="-65" dirty="0" err="1">
                <a:solidFill>
                  <a:schemeClr val="tx1"/>
                </a:solidFill>
                <a:latin typeface="Bell MT" panose="02020503060305020303" pitchFamily="18" charset="0"/>
                <a:ea typeface="Microsoft Sans Serif"/>
              </a:rPr>
              <a:t>előrejelző</a:t>
            </a:r>
            <a:r>
              <a:rPr lang="hu-HU" sz="1400" b="1" spc="-65" dirty="0">
                <a:solidFill>
                  <a:schemeClr val="tx1"/>
                </a:solidFill>
                <a:latin typeface="Bell MT" panose="02020503060305020303" pitchFamily="18" charset="0"/>
                <a:ea typeface="Microsoft Sans Serif"/>
              </a:rPr>
              <a:t> rendszerek fejlesztése; az árvízvédelemmel kapcsolatos vízgazdálkodás javítása; a folyók természetes ártereinek helyreállításának támogatása a víz visszatartása és az árvizek hatásainak enyhítése érdekében)</a:t>
            </a:r>
          </a:p>
          <a:p>
            <a:pPr marL="982663" indent="-263525">
              <a:buFont typeface="Wingdings" panose="05000000000000000000" pitchFamily="2" charset="2"/>
              <a:buChar char="§"/>
            </a:pPr>
            <a:r>
              <a:rPr lang="hu-HU" sz="1600" b="1" spc="-65" dirty="0">
                <a:solidFill>
                  <a:schemeClr val="tx1"/>
                </a:solidFill>
                <a:latin typeface="Bell MT" panose="02020503060305020303" pitchFamily="18" charset="0"/>
                <a:ea typeface="Microsoft Sans Serif"/>
              </a:rPr>
              <a:t>1.2.2/B) intézkedés: Katasztrófa kockázatkezelés</a:t>
            </a:r>
          </a:p>
          <a:p>
            <a:pPr marL="985838"/>
            <a:r>
              <a:rPr lang="hu-HU" sz="1400" b="1" spc="-65" dirty="0">
                <a:solidFill>
                  <a:schemeClr val="tx1"/>
                </a:solidFill>
                <a:latin typeface="Bell MT" panose="02020503060305020303" pitchFamily="18" charset="0"/>
                <a:ea typeface="Microsoft Sans Serif"/>
              </a:rPr>
              <a:t>(hozzájárul a határ menti régió katasztrófa kockázatkezelési kapacitásának növeléséhez, valamint a katasztrófa kockázatkezelésben részt vevő szervezetek koordinációs és reagálási képességének javításához)</a:t>
            </a:r>
          </a:p>
          <a:p>
            <a:pPr marL="1077913"/>
            <a:endParaRPr lang="hu-HU" sz="1400" b="1" spc="-65" dirty="0">
              <a:solidFill>
                <a:schemeClr val="tx1"/>
              </a:solidFill>
              <a:latin typeface="Bell MT" panose="02020503060305020303" pitchFamily="18" charset="0"/>
              <a:ea typeface="Microsoft Sans Serif"/>
            </a:endParaRPr>
          </a:p>
          <a:p>
            <a:pPr marL="358775" indent="-285750">
              <a:buFont typeface="Wingdings" panose="05000000000000000000" pitchFamily="2" charset="2"/>
              <a:buChar char="Ø"/>
            </a:pPr>
            <a:r>
              <a:rPr lang="hu-HU" sz="1800" b="1" dirty="0">
                <a:solidFill>
                  <a:schemeClr val="tx1"/>
                </a:solidFill>
                <a:latin typeface="Bell MT" panose="02020503060305020303" pitchFamily="18" charset="0"/>
                <a:ea typeface="+mj-ea"/>
                <a:cs typeface="+mj-cs"/>
              </a:rPr>
              <a:t>2.4.1 intézkedés: A helyi örökség megőrzése</a:t>
            </a:r>
          </a:p>
          <a:p>
            <a:pPr marL="900113" lvl="2" algn="just">
              <a:spcBef>
                <a:spcPts val="30"/>
              </a:spcBef>
              <a:buSzPts val="1000"/>
              <a:tabLst>
                <a:tab pos="896938" algn="l"/>
              </a:tabLst>
            </a:pPr>
            <a:r>
              <a:rPr lang="hu-HU" sz="1400" b="1" spc="-65" dirty="0">
                <a:solidFill>
                  <a:schemeClr val="tx1"/>
                </a:solidFill>
                <a:latin typeface="Bell MT" panose="02020503060305020303" pitchFamily="18" charset="0"/>
                <a:ea typeface="Microsoft Sans Serif"/>
              </a:rPr>
              <a:t>(pl.: a helyi örökség megőrzése, helyreállítása és felújítása; innovatív megoldások bevezetése az örökségi helyszínek (pl. történelmi épületek, szobrok, emlékművek, történelmi parkok, kertek) használatára; a helyi örökségi helyszínek fenntartható használatának biztosítása turisztikai, kulturális, közösségépítő célokra)</a:t>
            </a:r>
          </a:p>
        </p:txBody>
      </p:sp>
      <p:sp>
        <p:nvSpPr>
          <p:cNvPr id="13" name="Pravouholník 20">
            <a:extLst>
              <a:ext uri="{FF2B5EF4-FFF2-40B4-BE49-F238E27FC236}">
                <a16:creationId xmlns:a16="http://schemas.microsoft.com/office/drawing/2014/main" xmlns="" id="{1B715112-A673-8845-ABF7-F4CF0A480E85}"/>
              </a:ext>
            </a:extLst>
          </p:cNvPr>
          <p:cNvSpPr/>
          <p:nvPr/>
        </p:nvSpPr>
        <p:spPr>
          <a:xfrm>
            <a:off x="0" y="6358270"/>
            <a:ext cx="12192000" cy="4997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lvl="1" algn="ctr"/>
            <a:r>
              <a:rPr lang="sk-SK" b="1" dirty="0">
                <a:solidFill>
                  <a:schemeClr val="accent4">
                    <a:lumMod val="75000"/>
                  </a:schemeClr>
                </a:solidFill>
                <a:latin typeface="Bell MT" panose="02020503060305020303" pitchFamily="18" charset="0"/>
              </a:rPr>
              <a:t>www.rdvegtc.eu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69" y="165596"/>
            <a:ext cx="2327806" cy="1013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7579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D7468962-6189-43AD-BB02-A6F88AD0E5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BF2E68D-E9CA-4A00-AE2B-17BCDFABC3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A9869B60-E63F-2C71-1315-C8F5C79797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0099" y="525001"/>
            <a:ext cx="6115051" cy="654210"/>
          </a:xfrm>
        </p:spPr>
        <p:txBody>
          <a:bodyPr anchor="t">
            <a:noAutofit/>
          </a:bodyPr>
          <a:lstStyle/>
          <a:p>
            <a:pPr algn="ctr"/>
            <a:r>
              <a:rPr lang="hu-HU" sz="4400" dirty="0">
                <a:solidFill>
                  <a:srgbClr val="2E40D9">
                    <a:lumMod val="75000"/>
                  </a:srgbClr>
                </a:solidFill>
              </a:rPr>
              <a:t>Pénzügyi keret</a:t>
            </a:r>
            <a:endParaRPr lang="hu-HU" sz="4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3" name="Pravouholník 20">
            <a:extLst>
              <a:ext uri="{FF2B5EF4-FFF2-40B4-BE49-F238E27FC236}">
                <a16:creationId xmlns:a16="http://schemas.microsoft.com/office/drawing/2014/main" xmlns="" id="{1B715112-A673-8845-ABF7-F4CF0A480E85}"/>
              </a:ext>
            </a:extLst>
          </p:cNvPr>
          <p:cNvSpPr/>
          <p:nvPr/>
        </p:nvSpPr>
        <p:spPr>
          <a:xfrm>
            <a:off x="0" y="6358270"/>
            <a:ext cx="12192000" cy="4997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lvl="1" algn="ctr"/>
            <a:r>
              <a:rPr lang="sk-SK" b="1" dirty="0">
                <a:solidFill>
                  <a:schemeClr val="accent4">
                    <a:lumMod val="75000"/>
                  </a:schemeClr>
                </a:solidFill>
                <a:latin typeface="Bell MT" panose="02020503060305020303" pitchFamily="18" charset="0"/>
              </a:rPr>
              <a:t>www.rdvegtc.eu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69" y="165596"/>
            <a:ext cx="2327806" cy="1013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882736"/>
              </p:ext>
            </p:extLst>
          </p:nvPr>
        </p:nvGraphicFramePr>
        <p:xfrm>
          <a:off x="986710" y="1685925"/>
          <a:ext cx="10218580" cy="400050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5376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347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261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200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90292">
                <a:tc>
                  <a:txBody>
                    <a:bodyPr/>
                    <a:lstStyle/>
                    <a:p>
                      <a:pPr marL="88900" marR="1090930" indent="-1588" algn="ctr">
                        <a:lnSpc>
                          <a:spcPts val="1200"/>
                        </a:lnSpc>
                        <a:spcBef>
                          <a:spcPts val="345"/>
                        </a:spcBef>
                        <a:spcAft>
                          <a:spcPts val="0"/>
                        </a:spcAft>
                        <a:tabLst>
                          <a:tab pos="714375" algn="l"/>
                        </a:tabLst>
                      </a:pPr>
                      <a:r>
                        <a:rPr lang="hu-HU" sz="1200" b="1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Microsoft Sans Serif"/>
                        </a:rPr>
                        <a:t>                         Konkrét</a:t>
                      </a:r>
                      <a:r>
                        <a:rPr lang="hu-HU" sz="1200" b="1" spc="5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Microsoft Sans Serif"/>
                        </a:rPr>
                        <a:t> </a:t>
                      </a:r>
                      <a:r>
                        <a:rPr lang="hu-HU" sz="1200" b="1" spc="-15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Microsoft Sans Serif"/>
                        </a:rPr>
                        <a:t>célkitűzés</a:t>
                      </a:r>
                      <a:endParaRPr lang="hu-HU" sz="1200" dirty="0">
                        <a:effectLst/>
                        <a:latin typeface="Book Antiqua" panose="02040602050305030304" pitchFamily="18" charset="0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hu-HU" sz="1200" b="1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Microsoft Sans Serif"/>
                        </a:rPr>
                        <a:t> </a:t>
                      </a:r>
                      <a:r>
                        <a:rPr lang="hu-HU" sz="1200" b="1" spc="-10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Microsoft Sans Serif"/>
                        </a:rPr>
                        <a:t>Tevékenysé</a:t>
                      </a:r>
                      <a:r>
                        <a:rPr lang="hu-HU" sz="1200" b="1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Microsoft Sans Serif"/>
                        </a:rPr>
                        <a:t>gek</a:t>
                      </a:r>
                      <a:endParaRPr lang="hu-HU" sz="1200" dirty="0">
                        <a:effectLst/>
                        <a:latin typeface="Book Antiqua" panose="02040602050305030304" pitchFamily="18" charset="0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95"/>
                        </a:spcBef>
                        <a:spcAft>
                          <a:spcPts val="0"/>
                        </a:spcAft>
                      </a:pPr>
                      <a:r>
                        <a:rPr lang="hu-HU" sz="1200" b="1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Microsoft Sans Serif"/>
                        </a:rPr>
                        <a:t>ERFA</a:t>
                      </a:r>
                      <a:r>
                        <a:rPr lang="hu-HU" sz="1200" b="1" spc="-40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Microsoft Sans Serif"/>
                        </a:rPr>
                        <a:t> </a:t>
                      </a:r>
                      <a:r>
                        <a:rPr lang="hu-HU" sz="1200" b="1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Microsoft Sans Serif"/>
                        </a:rPr>
                        <a:t>juttatás</a:t>
                      </a:r>
                      <a:endParaRPr lang="hu-HU" sz="1200" dirty="0">
                        <a:effectLst/>
                        <a:latin typeface="Book Antiqua" panose="02040602050305030304" pitchFamily="18" charset="0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0" marR="539750" indent="1588" algn="ctr">
                        <a:lnSpc>
                          <a:spcPts val="1200"/>
                        </a:lnSpc>
                        <a:spcBef>
                          <a:spcPts val="345"/>
                        </a:spcBef>
                        <a:spcAft>
                          <a:spcPts val="0"/>
                        </a:spcAft>
                        <a:tabLst>
                          <a:tab pos="1879600" algn="l"/>
                          <a:tab pos="1971675" algn="l"/>
                          <a:tab pos="2038350" algn="l"/>
                        </a:tabLst>
                      </a:pPr>
                      <a:r>
                        <a:rPr lang="hu-HU" sz="1200" b="1" spc="-5" dirty="0" smtClean="0">
                          <a:effectLst/>
                          <a:latin typeface="Book Antiqua" panose="02040602050305030304" pitchFamily="18" charset="0"/>
                          <a:ea typeface="Microsoft Sans Serif"/>
                          <a:cs typeface="Microsoft Sans Serif"/>
                        </a:rPr>
                        <a:t>Indikatív </a:t>
                      </a:r>
                      <a:r>
                        <a:rPr lang="hu-HU" sz="1200" b="1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Microsoft Sans Serif"/>
                        </a:rPr>
                        <a:t>teljes</a:t>
                      </a:r>
                      <a:r>
                        <a:rPr lang="hu-HU" sz="1200" b="1" spc="-160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Microsoft Sans Serif"/>
                        </a:rPr>
                        <a:t> </a:t>
                      </a:r>
                      <a:r>
                        <a:rPr lang="hu-HU" sz="1200" b="1" dirty="0" smtClean="0">
                          <a:effectLst/>
                          <a:latin typeface="Book Antiqua" panose="02040602050305030304" pitchFamily="18" charset="0"/>
                          <a:ea typeface="Microsoft Sans Serif"/>
                          <a:cs typeface="Microsoft Sans Serif"/>
                        </a:rPr>
                        <a:t>költségvetés</a:t>
                      </a:r>
                      <a:endParaRPr lang="hu-HU" sz="1200" dirty="0">
                        <a:effectLst/>
                        <a:latin typeface="Book Antiqua" panose="02040602050305030304" pitchFamily="18" charset="0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3281">
                <a:tc>
                  <a:txBody>
                    <a:bodyPr/>
                    <a:lstStyle/>
                    <a:p>
                      <a:pPr marL="85725" indent="0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hu-HU" sz="1200" b="1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Microsoft Sans Serif"/>
                        </a:rPr>
                        <a:t> </a:t>
                      </a:r>
                      <a:r>
                        <a:rPr lang="hu-HU" sz="1200" b="1" spc="-5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Microsoft Sans Serif"/>
                        </a:rPr>
                        <a:t>1.</a:t>
                      </a:r>
                      <a:r>
                        <a:rPr lang="hu-HU" sz="1200" b="1" spc="-50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Microsoft Sans Serif"/>
                        </a:rPr>
                        <a:t> </a:t>
                      </a:r>
                      <a:r>
                        <a:rPr lang="hu-HU" sz="1200" b="1" spc="-5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Microsoft Sans Serif"/>
                        </a:rPr>
                        <a:t>prioritási</a:t>
                      </a:r>
                      <a:r>
                        <a:rPr lang="hu-HU" sz="1200" b="1" spc="-45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Microsoft Sans Serif"/>
                        </a:rPr>
                        <a:t> </a:t>
                      </a:r>
                      <a:r>
                        <a:rPr lang="hu-HU" sz="1200" b="1" spc="-5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Microsoft Sans Serif"/>
                        </a:rPr>
                        <a:t>tengely</a:t>
                      </a:r>
                      <a:r>
                        <a:rPr lang="hu-HU" sz="1200" b="1" spc="-50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Microsoft Sans Serif"/>
                        </a:rPr>
                        <a:t> </a:t>
                      </a:r>
                      <a:r>
                        <a:rPr lang="hu-HU" sz="1200" b="1" spc="-5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Microsoft Sans Serif"/>
                        </a:rPr>
                        <a:t>-</a:t>
                      </a:r>
                      <a:r>
                        <a:rPr lang="hu-HU" sz="1200" b="1" spc="-45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Microsoft Sans Serif"/>
                        </a:rPr>
                        <a:t> </a:t>
                      </a:r>
                      <a:r>
                        <a:rPr lang="hu-HU" sz="1200" b="1" spc="-5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Microsoft Sans Serif"/>
                        </a:rPr>
                        <a:t>Zöld</a:t>
                      </a:r>
                      <a:r>
                        <a:rPr lang="hu-HU" sz="1200" b="1" spc="-45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Microsoft Sans Serif"/>
                        </a:rPr>
                        <a:t> </a:t>
                      </a:r>
                      <a:r>
                        <a:rPr lang="hu-HU" sz="1200" b="1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Microsoft Sans Serif"/>
                        </a:rPr>
                        <a:t>együttműködések</a:t>
                      </a:r>
                      <a:endParaRPr lang="hu-HU" sz="1200" dirty="0">
                        <a:effectLst/>
                        <a:latin typeface="Book Antiqua" panose="02040602050305030304" pitchFamily="18" charset="0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E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Microsoft Sans Serif"/>
                        </a:rPr>
                        <a:t> </a:t>
                      </a:r>
                      <a:endParaRPr lang="hu-HU" sz="1200" dirty="0">
                        <a:effectLst/>
                        <a:latin typeface="Book Antiqua" panose="02040602050305030304" pitchFamily="18" charset="0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E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hu-HU" sz="1200" b="1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Microsoft Sans Serif"/>
                        </a:rPr>
                        <a:t> 28</a:t>
                      </a:r>
                      <a:r>
                        <a:rPr lang="hu-HU" sz="1200" b="1" spc="-5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Microsoft Sans Serif"/>
                        </a:rPr>
                        <a:t> </a:t>
                      </a:r>
                      <a:r>
                        <a:rPr lang="hu-HU" sz="1200" b="1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Microsoft Sans Serif"/>
                        </a:rPr>
                        <a:t>504</a:t>
                      </a:r>
                      <a:r>
                        <a:rPr lang="hu-HU" sz="1200" b="1" spc="-5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Microsoft Sans Serif"/>
                        </a:rPr>
                        <a:t> </a:t>
                      </a:r>
                      <a:r>
                        <a:rPr lang="hu-HU" sz="1200" b="1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Microsoft Sans Serif"/>
                        </a:rPr>
                        <a:t>673 €</a:t>
                      </a:r>
                      <a:endParaRPr lang="hu-HU" sz="1200" dirty="0">
                        <a:effectLst/>
                        <a:latin typeface="Book Antiqua" panose="02040602050305030304" pitchFamily="18" charset="0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E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Microsoft Sans Serif"/>
                        </a:rPr>
                        <a:t> </a:t>
                      </a:r>
                      <a:endParaRPr lang="hu-HU" sz="1200" dirty="0">
                        <a:effectLst/>
                        <a:latin typeface="Book Antiqua" panose="02040602050305030304" pitchFamily="18" charset="0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E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1742">
                <a:tc rowSpan="2">
                  <a:txBody>
                    <a:bodyPr/>
                    <a:lstStyle/>
                    <a:p>
                      <a:pPr marL="85725" indent="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SO1.2 - A természet, a </a:t>
                      </a:r>
                      <a:r>
                        <a:rPr lang="hu-HU" sz="1200" dirty="0" err="1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biodiverzitás</a:t>
                      </a:r>
                      <a:r>
                        <a:rPr lang="hu-HU" sz="1200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 és a zöld</a:t>
                      </a:r>
                      <a:r>
                        <a:rPr lang="hu-HU" sz="1200" spc="-200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 </a:t>
                      </a:r>
                      <a:r>
                        <a:rPr lang="hu-HU" sz="1200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infrastruktúra</a:t>
                      </a:r>
                      <a:r>
                        <a:rPr lang="hu-HU" sz="1200" spc="-5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 </a:t>
                      </a:r>
                      <a:r>
                        <a:rPr lang="hu-HU" sz="1200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védelme és megőrzése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b="1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Microsoft Sans Serif"/>
                        </a:rPr>
                        <a:t> </a:t>
                      </a:r>
                      <a:endParaRPr lang="hu-HU" sz="1200" dirty="0">
                        <a:effectLst/>
                        <a:latin typeface="Book Antiqua" panose="02040602050305030304" pitchFamily="18" charset="0"/>
                        <a:ea typeface="Microsoft Sans Serif"/>
                        <a:cs typeface="Times New Roman"/>
                      </a:endParaRPr>
                    </a:p>
                    <a:p>
                      <a:pPr marL="84138" indent="0"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1.2.1.</a:t>
                      </a:r>
                      <a:r>
                        <a:rPr lang="hu-HU" sz="1200" spc="-10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 </a:t>
                      </a:r>
                      <a:r>
                        <a:rPr lang="hu-HU" sz="1200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intézkedés</a:t>
                      </a:r>
                      <a:r>
                        <a:rPr lang="hu-HU" sz="1200" spc="-10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 </a:t>
                      </a:r>
                      <a:r>
                        <a:rPr lang="hu-HU" sz="1200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-</a:t>
                      </a:r>
                      <a:r>
                        <a:rPr lang="hu-HU" sz="1200" spc="-10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 </a:t>
                      </a:r>
                      <a:r>
                        <a:rPr lang="hu-HU" sz="1200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A</a:t>
                      </a:r>
                      <a:r>
                        <a:rPr lang="hu-HU" sz="1200" spc="-5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 </a:t>
                      </a:r>
                      <a:r>
                        <a:rPr lang="hu-HU" sz="1200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természeti</a:t>
                      </a:r>
                      <a:r>
                        <a:rPr lang="hu-HU" sz="1200" spc="-10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 </a:t>
                      </a:r>
                      <a:r>
                        <a:rPr lang="hu-HU" sz="1200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tőke</a:t>
                      </a:r>
                      <a:r>
                        <a:rPr lang="hu-HU" sz="1200" spc="-30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 </a:t>
                      </a:r>
                      <a:r>
                        <a:rPr lang="hu-HU" sz="1200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védelme</a:t>
                      </a:r>
                      <a:r>
                        <a:rPr lang="hu-HU" sz="1200" spc="-5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 </a:t>
                      </a:r>
                      <a:r>
                        <a:rPr lang="hu-HU" sz="1200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és</a:t>
                      </a:r>
                      <a:r>
                        <a:rPr lang="hu-HU" sz="1200" spc="-10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 </a:t>
                      </a:r>
                      <a:r>
                        <a:rPr lang="hu-HU" sz="1200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megőrzése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200" b="1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Microsoft Sans Serif"/>
                        </a:rPr>
                        <a:t> </a:t>
                      </a:r>
                      <a:r>
                        <a:rPr lang="hu-HU" sz="1200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13</a:t>
                      </a:r>
                      <a:r>
                        <a:rPr lang="hu-HU" sz="1200" spc="-5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 </a:t>
                      </a:r>
                      <a:r>
                        <a:rPr lang="hu-HU" sz="1200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084</a:t>
                      </a:r>
                      <a:r>
                        <a:rPr lang="hu-HU" sz="1200" spc="5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 </a:t>
                      </a:r>
                      <a:r>
                        <a:rPr lang="hu-HU" sz="1200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112 €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200" b="1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Microsoft Sans Serif"/>
                        </a:rPr>
                        <a:t> </a:t>
                      </a:r>
                      <a:endParaRPr lang="hu-HU" sz="1200" dirty="0">
                        <a:effectLst/>
                        <a:latin typeface="Book Antiqua" panose="02040602050305030304" pitchFamily="18" charset="0"/>
                        <a:ea typeface="Microsoft Sans Serif"/>
                        <a:cs typeface="Times New Roman"/>
                      </a:endParaRPr>
                    </a:p>
                    <a:p>
                      <a:pPr marL="80963" marR="292100" indent="0" algn="ctr"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300.000</a:t>
                      </a:r>
                      <a:r>
                        <a:rPr lang="hu-HU" sz="1200" spc="-10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 </a:t>
                      </a:r>
                      <a:r>
                        <a:rPr lang="hu-HU" sz="1200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€</a:t>
                      </a:r>
                      <a:r>
                        <a:rPr lang="hu-HU" sz="1200" spc="-5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 </a:t>
                      </a:r>
                      <a:r>
                        <a:rPr lang="hu-HU" sz="1200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-</a:t>
                      </a:r>
                      <a:r>
                        <a:rPr lang="hu-HU" sz="1200" spc="-5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 </a:t>
                      </a:r>
                      <a:r>
                        <a:rPr lang="hu-HU" sz="1200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1.500.000</a:t>
                      </a:r>
                      <a:r>
                        <a:rPr lang="hu-HU" sz="1200" spc="-10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 </a:t>
                      </a:r>
                      <a:r>
                        <a:rPr lang="hu-HU" sz="1200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3281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hu-HU" sz="1200" b="1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Microsoft Sans Serif"/>
                        </a:rPr>
                        <a:t> </a:t>
                      </a:r>
                      <a:endParaRPr lang="hu-HU" sz="1200" dirty="0">
                        <a:effectLst/>
                        <a:latin typeface="Book Antiqua" panose="02040602050305030304" pitchFamily="18" charset="0"/>
                        <a:ea typeface="Microsoft Sans Serif"/>
                        <a:cs typeface="Times New Roman"/>
                      </a:endParaRPr>
                    </a:p>
                    <a:p>
                      <a:pPr marL="84138" indent="0"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1.2.2.</a:t>
                      </a:r>
                      <a:r>
                        <a:rPr lang="hu-HU" sz="1200" spc="-45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 </a:t>
                      </a:r>
                      <a:r>
                        <a:rPr lang="hu-HU" sz="1200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intézkedés</a:t>
                      </a:r>
                      <a:r>
                        <a:rPr lang="hu-HU" sz="1200" spc="-45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 </a:t>
                      </a:r>
                      <a:r>
                        <a:rPr lang="hu-HU" sz="1200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-</a:t>
                      </a:r>
                      <a:r>
                        <a:rPr lang="hu-HU" sz="1200" spc="-40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 </a:t>
                      </a:r>
                      <a:r>
                        <a:rPr lang="hu-HU" sz="1200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Közös</a:t>
                      </a:r>
                      <a:r>
                        <a:rPr lang="hu-HU" sz="1200" spc="-45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 </a:t>
                      </a:r>
                      <a:r>
                        <a:rPr lang="hu-HU" sz="1200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kockázatkezelés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4138" indent="0" algn="ctr"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15</a:t>
                      </a:r>
                      <a:r>
                        <a:rPr lang="hu-HU" sz="1200" spc="-5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 </a:t>
                      </a:r>
                      <a:r>
                        <a:rPr lang="hu-HU" sz="1200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420</a:t>
                      </a:r>
                      <a:r>
                        <a:rPr lang="hu-HU" sz="1200" spc="5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 </a:t>
                      </a:r>
                      <a:r>
                        <a:rPr lang="hu-HU" sz="1200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561 €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hu-HU" sz="1200" b="1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Microsoft Sans Serif"/>
                        </a:rPr>
                        <a:t> </a:t>
                      </a:r>
                      <a:endParaRPr lang="hu-HU" sz="1200" dirty="0">
                        <a:effectLst/>
                        <a:latin typeface="Book Antiqua" panose="02040602050305030304" pitchFamily="18" charset="0"/>
                        <a:ea typeface="Microsoft Sans Serif"/>
                        <a:cs typeface="Times New Roman"/>
                      </a:endParaRPr>
                    </a:p>
                    <a:p>
                      <a:pPr marL="80963" marR="292100" indent="0" algn="ctr"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300.000</a:t>
                      </a:r>
                      <a:r>
                        <a:rPr lang="hu-HU" sz="1200" spc="-10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 </a:t>
                      </a:r>
                      <a:r>
                        <a:rPr lang="hu-HU" sz="1200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€</a:t>
                      </a:r>
                      <a:r>
                        <a:rPr lang="hu-HU" sz="1200" spc="-5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 </a:t>
                      </a:r>
                      <a:r>
                        <a:rPr lang="hu-HU" sz="1200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-</a:t>
                      </a:r>
                      <a:r>
                        <a:rPr lang="hu-HU" sz="1200" spc="-5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 </a:t>
                      </a:r>
                      <a:r>
                        <a:rPr lang="hu-HU" sz="1200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1.500.000</a:t>
                      </a:r>
                      <a:r>
                        <a:rPr lang="hu-HU" sz="1200" spc="-10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 </a:t>
                      </a:r>
                      <a:r>
                        <a:rPr lang="hu-HU" sz="1200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6282">
                <a:tc>
                  <a:txBody>
                    <a:bodyPr/>
                    <a:lstStyle/>
                    <a:p>
                      <a:pPr marL="85725" indent="0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hu-HU" sz="1200" b="1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Microsoft Sans Serif"/>
                        </a:rPr>
                        <a:t> </a:t>
                      </a:r>
                      <a:r>
                        <a:rPr lang="hu-HU" sz="1200" b="1" spc="-5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Microsoft Sans Serif"/>
                        </a:rPr>
                        <a:t>2.</a:t>
                      </a:r>
                      <a:r>
                        <a:rPr lang="hu-HU" sz="1200" b="1" spc="-45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Microsoft Sans Serif"/>
                        </a:rPr>
                        <a:t> </a:t>
                      </a:r>
                      <a:r>
                        <a:rPr lang="hu-HU" sz="1200" b="1" spc="-5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Microsoft Sans Serif"/>
                        </a:rPr>
                        <a:t>prioritási</a:t>
                      </a:r>
                      <a:r>
                        <a:rPr lang="hu-HU" sz="1200" b="1" spc="-45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Microsoft Sans Serif"/>
                        </a:rPr>
                        <a:t> </a:t>
                      </a:r>
                      <a:r>
                        <a:rPr lang="hu-HU" sz="1200" b="1" spc="-5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Microsoft Sans Serif"/>
                        </a:rPr>
                        <a:t>tengely</a:t>
                      </a:r>
                      <a:r>
                        <a:rPr lang="hu-HU" sz="1200" b="1" spc="-45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Microsoft Sans Serif"/>
                        </a:rPr>
                        <a:t> </a:t>
                      </a:r>
                      <a:r>
                        <a:rPr lang="hu-HU" sz="1200" b="1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Microsoft Sans Serif"/>
                        </a:rPr>
                        <a:t>-</a:t>
                      </a:r>
                      <a:r>
                        <a:rPr lang="hu-HU" sz="1200" b="1" spc="-40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Microsoft Sans Serif"/>
                        </a:rPr>
                        <a:t> </a:t>
                      </a:r>
                      <a:r>
                        <a:rPr lang="hu-HU" sz="1200" b="1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Microsoft Sans Serif"/>
                        </a:rPr>
                        <a:t>Szociális</a:t>
                      </a:r>
                      <a:r>
                        <a:rPr lang="hu-HU" sz="1200" b="1" spc="-45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Microsoft Sans Serif"/>
                        </a:rPr>
                        <a:t> </a:t>
                      </a:r>
                      <a:r>
                        <a:rPr lang="hu-HU" sz="1200" b="1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Microsoft Sans Serif"/>
                        </a:rPr>
                        <a:t>együttműködések</a:t>
                      </a:r>
                      <a:endParaRPr lang="hu-HU" sz="1200" dirty="0">
                        <a:effectLst/>
                        <a:latin typeface="Book Antiqua" panose="02040602050305030304" pitchFamily="18" charset="0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Microsoft Sans Serif"/>
                        </a:rPr>
                        <a:t> </a:t>
                      </a:r>
                      <a:endParaRPr lang="hu-HU" sz="1200" dirty="0">
                        <a:effectLst/>
                        <a:latin typeface="Book Antiqua" panose="02040602050305030304" pitchFamily="18" charset="0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hu-HU" sz="1200" b="1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Microsoft Sans Serif"/>
                        </a:rPr>
                        <a:t> 21</a:t>
                      </a:r>
                      <a:r>
                        <a:rPr lang="hu-HU" sz="1200" b="1" spc="-5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Microsoft Sans Serif"/>
                        </a:rPr>
                        <a:t> </a:t>
                      </a:r>
                      <a:r>
                        <a:rPr lang="hu-HU" sz="1200" b="1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Microsoft Sans Serif"/>
                        </a:rPr>
                        <a:t>748</a:t>
                      </a:r>
                      <a:r>
                        <a:rPr lang="hu-HU" sz="1200" b="1" spc="-5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Microsoft Sans Serif"/>
                        </a:rPr>
                        <a:t> </a:t>
                      </a:r>
                      <a:r>
                        <a:rPr lang="hu-HU" sz="1200" b="1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Microsoft Sans Serif"/>
                        </a:rPr>
                        <a:t>369 €</a:t>
                      </a:r>
                      <a:endParaRPr lang="hu-HU" sz="1200" dirty="0">
                        <a:effectLst/>
                        <a:latin typeface="Book Antiqua" panose="02040602050305030304" pitchFamily="18" charset="0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Microsoft Sans Serif"/>
                        </a:rPr>
                        <a:t> </a:t>
                      </a:r>
                      <a:endParaRPr lang="hu-HU" sz="1200" dirty="0">
                        <a:effectLst/>
                        <a:latin typeface="Book Antiqua" panose="02040602050305030304" pitchFamily="18" charset="0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03415">
                <a:tc>
                  <a:txBody>
                    <a:bodyPr/>
                    <a:lstStyle/>
                    <a:p>
                      <a:pPr marL="85725" indent="0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SO2.4. - A</a:t>
                      </a:r>
                      <a:r>
                        <a:rPr lang="hu-HU" sz="1200" spc="5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 </a:t>
                      </a:r>
                      <a:r>
                        <a:rPr lang="hu-HU" sz="1200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kultúra és a</a:t>
                      </a:r>
                      <a:r>
                        <a:rPr lang="hu-HU" sz="1200" spc="5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 </a:t>
                      </a:r>
                      <a:r>
                        <a:rPr lang="hu-HU" sz="1200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fenntartható</a:t>
                      </a:r>
                      <a:r>
                        <a:rPr lang="hu-HU" sz="1200" spc="5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 </a:t>
                      </a:r>
                      <a:r>
                        <a:rPr lang="hu-HU" sz="1200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turizmus</a:t>
                      </a:r>
                      <a:r>
                        <a:rPr lang="hu-HU" sz="1200" spc="5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 </a:t>
                      </a:r>
                      <a:r>
                        <a:rPr lang="hu-HU" sz="1200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szerepének</a:t>
                      </a:r>
                      <a:r>
                        <a:rPr lang="hu-HU" sz="1200" spc="-15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 </a:t>
                      </a:r>
                      <a:r>
                        <a:rPr lang="hu-HU" sz="1200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erősítése</a:t>
                      </a:r>
                      <a:r>
                        <a:rPr lang="hu-HU" sz="1200" spc="-15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 </a:t>
                      </a:r>
                      <a:r>
                        <a:rPr lang="hu-HU" sz="1200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a</a:t>
                      </a:r>
                      <a:r>
                        <a:rPr lang="hu-HU" sz="1200" spc="-10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 </a:t>
                      </a:r>
                      <a:r>
                        <a:rPr lang="hu-HU" sz="1200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gazdasági</a:t>
                      </a:r>
                      <a:r>
                        <a:rPr lang="hu-HU" sz="1200" spc="-15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 </a:t>
                      </a:r>
                      <a:r>
                        <a:rPr lang="hu-HU" sz="1200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fejlődésben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hu-HU" sz="1200" b="1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Microsoft Sans Serif"/>
                        </a:rPr>
                        <a:t> </a:t>
                      </a:r>
                      <a:endParaRPr lang="hu-HU" sz="1200" dirty="0">
                        <a:effectLst/>
                        <a:latin typeface="Book Antiqua" panose="02040602050305030304" pitchFamily="18" charset="0"/>
                        <a:ea typeface="Microsoft Sans Serif"/>
                        <a:cs typeface="Times New Roman"/>
                      </a:endParaRPr>
                    </a:p>
                    <a:p>
                      <a:pPr marL="85725" indent="0"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2.4.1.</a:t>
                      </a:r>
                      <a:r>
                        <a:rPr lang="hu-HU" sz="1200" spc="-25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 </a:t>
                      </a:r>
                      <a:r>
                        <a:rPr lang="hu-HU" sz="1200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intézkedés</a:t>
                      </a:r>
                      <a:r>
                        <a:rPr lang="hu-HU" sz="1200" spc="-25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 </a:t>
                      </a:r>
                      <a:r>
                        <a:rPr lang="hu-HU" sz="1200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-</a:t>
                      </a:r>
                      <a:r>
                        <a:rPr lang="hu-HU" sz="1200" spc="-20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 </a:t>
                      </a:r>
                      <a:r>
                        <a:rPr lang="hu-HU" sz="1200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A</a:t>
                      </a:r>
                      <a:r>
                        <a:rPr lang="hu-HU" sz="1200" spc="-25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 </a:t>
                      </a:r>
                      <a:r>
                        <a:rPr lang="hu-HU" sz="1200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helyi</a:t>
                      </a:r>
                      <a:r>
                        <a:rPr lang="hu-HU" sz="1200" spc="-20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 </a:t>
                      </a:r>
                      <a:r>
                        <a:rPr lang="hu-HU" sz="1200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örökség</a:t>
                      </a:r>
                      <a:r>
                        <a:rPr lang="hu-HU" sz="1200" spc="-40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 </a:t>
                      </a:r>
                      <a:r>
                        <a:rPr lang="hu-HU" sz="1200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megőrzése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4138" indent="0" algn="ctr">
                        <a:spcAft>
                          <a:spcPts val="0"/>
                        </a:spcAft>
                        <a:tabLst>
                          <a:tab pos="85725" algn="l"/>
                        </a:tabLst>
                      </a:pPr>
                      <a:r>
                        <a:rPr lang="hu-HU" sz="1200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21</a:t>
                      </a:r>
                      <a:r>
                        <a:rPr lang="hu-HU" sz="1200" spc="-5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 </a:t>
                      </a:r>
                      <a:r>
                        <a:rPr lang="hu-HU" sz="1200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748</a:t>
                      </a:r>
                      <a:r>
                        <a:rPr lang="hu-HU" sz="1200" spc="5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 </a:t>
                      </a:r>
                      <a:r>
                        <a:rPr lang="hu-HU" sz="1200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369 €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hu-HU" sz="1200" b="1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Microsoft Sans Serif"/>
                        </a:rPr>
                        <a:t> </a:t>
                      </a:r>
                      <a:endParaRPr lang="hu-HU" sz="1200" dirty="0">
                        <a:effectLst/>
                        <a:latin typeface="Book Antiqua" panose="02040602050305030304" pitchFamily="18" charset="0"/>
                        <a:ea typeface="Microsoft Sans Serif"/>
                        <a:cs typeface="Times New Roman"/>
                      </a:endParaRPr>
                    </a:p>
                    <a:p>
                      <a:pPr marL="80963" marR="292100" indent="0" algn="ctr"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500.000</a:t>
                      </a:r>
                      <a:r>
                        <a:rPr lang="hu-HU" sz="1200" spc="-10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 </a:t>
                      </a:r>
                      <a:r>
                        <a:rPr lang="hu-HU" sz="1200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€</a:t>
                      </a:r>
                      <a:r>
                        <a:rPr lang="hu-HU" sz="1200" spc="-5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 </a:t>
                      </a:r>
                      <a:r>
                        <a:rPr lang="hu-HU" sz="1200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-</a:t>
                      </a:r>
                      <a:r>
                        <a:rPr lang="hu-HU" sz="1200" spc="-5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 </a:t>
                      </a:r>
                      <a:r>
                        <a:rPr lang="hu-HU" sz="1200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2.500.000</a:t>
                      </a:r>
                      <a:r>
                        <a:rPr lang="hu-HU" sz="1200" spc="-10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 </a:t>
                      </a:r>
                      <a:r>
                        <a:rPr lang="hu-HU" sz="1200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2208">
                <a:tc>
                  <a:txBody>
                    <a:bodyPr/>
                    <a:lstStyle/>
                    <a:p>
                      <a:pPr marL="90805">
                        <a:spcBef>
                          <a:spcPts val="725"/>
                        </a:spcBef>
                        <a:spcAft>
                          <a:spcPts val="0"/>
                        </a:spcAft>
                      </a:pPr>
                      <a:r>
                        <a:rPr lang="hu-HU" sz="1200" b="1">
                          <a:effectLst/>
                          <a:latin typeface="Book Antiqua" panose="02040602050305030304" pitchFamily="18" charset="0"/>
                          <a:ea typeface="Microsoft Sans Serif"/>
                          <a:cs typeface="Microsoft Sans Serif"/>
                        </a:rPr>
                        <a:t>Összesen</a:t>
                      </a:r>
                      <a:endParaRPr lang="hu-HU" sz="1200">
                        <a:effectLst/>
                        <a:latin typeface="Book Antiqua" panose="02040602050305030304" pitchFamily="18" charset="0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Microsoft Sans Serif"/>
                        </a:rPr>
                        <a:t> </a:t>
                      </a:r>
                      <a:endParaRPr lang="hu-HU" sz="1200" dirty="0">
                        <a:effectLst/>
                        <a:latin typeface="Book Antiqua" panose="02040602050305030304" pitchFamily="18" charset="0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spcBef>
                          <a:spcPts val="450"/>
                        </a:spcBef>
                        <a:spcAft>
                          <a:spcPts val="0"/>
                        </a:spcAft>
                      </a:pPr>
                      <a:r>
                        <a:rPr lang="hu-HU" sz="1200" b="1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Microsoft Sans Serif"/>
                        </a:rPr>
                        <a:t>50</a:t>
                      </a:r>
                      <a:r>
                        <a:rPr lang="hu-HU" sz="1200" b="1" spc="-5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Microsoft Sans Serif"/>
                        </a:rPr>
                        <a:t> </a:t>
                      </a:r>
                      <a:r>
                        <a:rPr lang="hu-HU" sz="1200" b="1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Microsoft Sans Serif"/>
                        </a:rPr>
                        <a:t>253</a:t>
                      </a:r>
                      <a:r>
                        <a:rPr lang="hu-HU" sz="1200" b="1" spc="-5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Microsoft Sans Serif"/>
                        </a:rPr>
                        <a:t> </a:t>
                      </a:r>
                      <a:r>
                        <a:rPr lang="hu-HU" sz="1200" b="1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Microsoft Sans Serif"/>
                        </a:rPr>
                        <a:t>042 €</a:t>
                      </a:r>
                      <a:endParaRPr lang="hu-HU" sz="1200" dirty="0">
                        <a:effectLst/>
                        <a:latin typeface="Book Antiqua" panose="02040602050305030304" pitchFamily="18" charset="0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Microsoft Sans Serif"/>
                        </a:rPr>
                        <a:t> </a:t>
                      </a:r>
                      <a:endParaRPr lang="hu-HU" sz="1200" dirty="0">
                        <a:effectLst/>
                        <a:latin typeface="Book Antiqua" panose="02040602050305030304" pitchFamily="18" charset="0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7915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D7468962-6189-43AD-BB02-A6F88AD0E5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BF2E68D-E9CA-4A00-AE2B-17BCDFABC3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A9869B60-E63F-2C71-1315-C8F5C79797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8549" y="562404"/>
            <a:ext cx="6115051" cy="654210"/>
          </a:xfrm>
        </p:spPr>
        <p:txBody>
          <a:bodyPr anchor="t">
            <a:noAutofit/>
          </a:bodyPr>
          <a:lstStyle/>
          <a:p>
            <a:pPr algn="ctr"/>
            <a:r>
              <a:rPr lang="hu-HU" sz="4400" dirty="0" smtClean="0">
                <a:solidFill>
                  <a:srgbClr val="2E40D9">
                    <a:lumMod val="75000"/>
                  </a:srgbClr>
                </a:solidFill>
              </a:rPr>
              <a:t>Finanszírozási arány</a:t>
            </a:r>
            <a:endParaRPr lang="hu-HU" sz="4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3" name="Pravouholník 20">
            <a:extLst>
              <a:ext uri="{FF2B5EF4-FFF2-40B4-BE49-F238E27FC236}">
                <a16:creationId xmlns:a16="http://schemas.microsoft.com/office/drawing/2014/main" xmlns="" id="{1B715112-A673-8845-ABF7-F4CF0A480E85}"/>
              </a:ext>
            </a:extLst>
          </p:cNvPr>
          <p:cNvSpPr/>
          <p:nvPr/>
        </p:nvSpPr>
        <p:spPr>
          <a:xfrm>
            <a:off x="0" y="6358270"/>
            <a:ext cx="12192000" cy="4997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lvl="1" algn="ctr"/>
            <a:r>
              <a:rPr lang="sk-SK" b="1" dirty="0">
                <a:solidFill>
                  <a:schemeClr val="accent4">
                    <a:lumMod val="75000"/>
                  </a:schemeClr>
                </a:solidFill>
                <a:latin typeface="Bell MT" panose="02020503060305020303" pitchFamily="18" charset="0"/>
              </a:rPr>
              <a:t>www.rdvegtc.eu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69" y="165596"/>
            <a:ext cx="2327806" cy="1013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830877"/>
              </p:ext>
            </p:extLst>
          </p:nvPr>
        </p:nvGraphicFramePr>
        <p:xfrm>
          <a:off x="478842" y="1756318"/>
          <a:ext cx="5154516" cy="420827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180062"/>
                <a:gridCol w="930129"/>
                <a:gridCol w="811517"/>
                <a:gridCol w="1232808"/>
              </a:tblGrid>
              <a:tr h="553720">
                <a:tc>
                  <a:txBody>
                    <a:bodyPr/>
                    <a:lstStyle/>
                    <a:p>
                      <a:pPr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hu-HU" sz="1300" b="1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Microsoft Sans Serif"/>
                        </a:rPr>
                        <a:t> </a:t>
                      </a:r>
                      <a:endParaRPr lang="hu-HU" sz="1300" dirty="0">
                        <a:effectLst/>
                        <a:latin typeface="Book Antiqua" panose="02040602050305030304" pitchFamily="18" charset="0"/>
                        <a:ea typeface="Microsoft Sans Serif"/>
                        <a:cs typeface="Times New Roman"/>
                      </a:endParaRPr>
                    </a:p>
                    <a:p>
                      <a:pPr marL="151130" marR="259715">
                        <a:lnSpc>
                          <a:spcPct val="113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hu-HU" sz="1300" b="1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Microsoft Sans Serif"/>
                        </a:rPr>
                        <a:t>A</a:t>
                      </a:r>
                      <a:r>
                        <a:rPr lang="hu-HU" sz="1300" b="1" spc="-35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Microsoft Sans Serif"/>
                        </a:rPr>
                        <a:t> </a:t>
                      </a:r>
                      <a:r>
                        <a:rPr lang="hu-HU" sz="1300" b="1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Microsoft Sans Serif"/>
                        </a:rPr>
                        <a:t>kedvezményezett</a:t>
                      </a:r>
                      <a:r>
                        <a:rPr lang="hu-HU" sz="1300" b="1" spc="-30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Microsoft Sans Serif"/>
                        </a:rPr>
                        <a:t> </a:t>
                      </a:r>
                      <a:r>
                        <a:rPr lang="hu-HU" sz="1300" b="1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Microsoft Sans Serif"/>
                        </a:rPr>
                        <a:t>típusa</a:t>
                      </a:r>
                      <a:r>
                        <a:rPr lang="hu-HU" sz="1300" b="1" spc="-30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Microsoft Sans Serif"/>
                        </a:rPr>
                        <a:t> </a:t>
                      </a:r>
                      <a:r>
                        <a:rPr lang="hu-HU" sz="1300" b="1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Microsoft Sans Serif"/>
                        </a:rPr>
                        <a:t>a</a:t>
                      </a:r>
                      <a:r>
                        <a:rPr lang="hu-HU" sz="1300" b="1" spc="-30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Microsoft Sans Serif"/>
                        </a:rPr>
                        <a:t> </a:t>
                      </a:r>
                      <a:r>
                        <a:rPr lang="hu-HU" sz="1300" b="1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Microsoft Sans Serif"/>
                        </a:rPr>
                        <a:t>nemzeti</a:t>
                      </a:r>
                      <a:r>
                        <a:rPr lang="hu-HU" sz="1300" b="1" spc="-30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Microsoft Sans Serif"/>
                        </a:rPr>
                        <a:t> </a:t>
                      </a:r>
                      <a:r>
                        <a:rPr lang="hu-HU" sz="1300" b="1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Microsoft Sans Serif"/>
                        </a:rPr>
                        <a:t>jogszabályok</a:t>
                      </a:r>
                      <a:r>
                        <a:rPr lang="hu-HU" sz="1300" b="1" spc="-160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Microsoft Sans Serif"/>
                        </a:rPr>
                        <a:t> </a:t>
                      </a:r>
                      <a:r>
                        <a:rPr lang="hu-HU" sz="1300" b="1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Microsoft Sans Serif"/>
                        </a:rPr>
                        <a:t>szerint</a:t>
                      </a:r>
                      <a:endParaRPr lang="hu-HU" sz="1300" dirty="0">
                        <a:effectLst/>
                        <a:latin typeface="Book Antiqua" panose="02040602050305030304" pitchFamily="18" charset="0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488" marR="121285" indent="317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ts val="0"/>
                        </a:spcAft>
                        <a:tabLst>
                          <a:tab pos="894715" algn="l"/>
                        </a:tabLst>
                      </a:pPr>
                      <a:r>
                        <a:rPr lang="hu-HU" sz="1300" b="1" kern="12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Microsoft Sans Serif"/>
                          <a:cs typeface="Microsoft Sans Serif"/>
                        </a:rPr>
                        <a:t>EU</a:t>
                      </a:r>
                    </a:p>
                    <a:p>
                      <a:pPr marL="90488" marR="121285" lvl="0" indent="317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ts val="0"/>
                        </a:spcAft>
                        <a:tabLst>
                          <a:tab pos="894715" algn="l"/>
                        </a:tabLst>
                      </a:pPr>
                      <a:r>
                        <a:rPr lang="hu-HU" sz="1300" b="1" kern="12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Microsoft Sans Serif"/>
                          <a:cs typeface="Microsoft Sans Serif"/>
                        </a:rPr>
                        <a:t>hozzájárulás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488" marR="121285" lvl="0" indent="317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ts val="0"/>
                        </a:spcAft>
                        <a:tabLst>
                          <a:tab pos="894715" algn="l"/>
                        </a:tabLst>
                      </a:pPr>
                      <a:r>
                        <a:rPr lang="hu-HU" sz="1300" b="1" kern="12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Microsoft Sans Serif"/>
                          <a:cs typeface="Microsoft Sans Serif"/>
                        </a:rPr>
                        <a:t>Nemzeti társfinanszírozás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488" marR="121285" indent="317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ts val="0"/>
                        </a:spcAft>
                        <a:tabLst>
                          <a:tab pos="894715" algn="l"/>
                        </a:tabLst>
                      </a:pPr>
                      <a:r>
                        <a:rPr lang="hu-HU" sz="1300" b="1" kern="12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Microsoft Sans Serif"/>
                          <a:cs typeface="Microsoft Sans Serif"/>
                        </a:rPr>
                        <a:t>Saját hozzájárulás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270">
                <a:tc>
                  <a:txBody>
                    <a:bodyPr/>
                    <a:lstStyle/>
                    <a:p>
                      <a:pPr marL="90170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hu-HU" sz="1300" b="1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Központi</a:t>
                      </a:r>
                      <a:r>
                        <a:rPr lang="hu-HU" sz="1300" b="1" spc="-50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 </a:t>
                      </a:r>
                      <a:r>
                        <a:rPr lang="hu-HU" sz="1300" b="1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állami</a:t>
                      </a:r>
                      <a:r>
                        <a:rPr lang="hu-HU" sz="1300" b="1" spc="-45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 </a:t>
                      </a:r>
                      <a:r>
                        <a:rPr lang="hu-HU" sz="1300" b="1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költségvetési</a:t>
                      </a:r>
                      <a:r>
                        <a:rPr lang="hu-HU" sz="1300" b="1" spc="-45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 </a:t>
                      </a:r>
                      <a:r>
                        <a:rPr lang="hu-HU" sz="1300" b="1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szervezetek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8130" marR="275590" algn="ctr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hu-HU" sz="1300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80%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8130" marR="275590" algn="ctr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hu-HU" sz="1300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20%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0535" marR="481330" algn="ctr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hu-HU" sz="1300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0%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90170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hu-HU" sz="1300" b="1" spc="-10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Teljesen</a:t>
                      </a:r>
                      <a:r>
                        <a:rPr lang="hu-HU" sz="1300" b="1" spc="-45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 </a:t>
                      </a:r>
                      <a:r>
                        <a:rPr lang="hu-HU" sz="1300" b="1" spc="-10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állami</a:t>
                      </a:r>
                      <a:r>
                        <a:rPr lang="hu-HU" sz="1300" b="1" spc="-40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 </a:t>
                      </a:r>
                      <a:r>
                        <a:rPr lang="hu-HU" sz="1300" b="1" spc="-10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tulajdonú</a:t>
                      </a:r>
                      <a:r>
                        <a:rPr lang="hu-HU" sz="1300" b="1" spc="-40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 </a:t>
                      </a:r>
                      <a:r>
                        <a:rPr lang="hu-HU" sz="1300" b="1" spc="-5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vállalatok</a:t>
                      </a:r>
                      <a:endParaRPr lang="hu-HU" sz="1300" b="1" dirty="0">
                        <a:effectLst/>
                        <a:latin typeface="Book Antiqua" panose="02040602050305030304" pitchFamily="18" charset="0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8130" marR="275590" algn="ctr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hu-HU" sz="130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80%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8130" marR="275590" algn="ctr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hu-HU" sz="1300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20%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0535" marR="481330" algn="ctr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hu-HU" sz="1300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0%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180">
                <a:tc>
                  <a:txBody>
                    <a:bodyPr/>
                    <a:lstStyle/>
                    <a:p>
                      <a:pPr marL="90170" marR="78105">
                        <a:lnSpc>
                          <a:spcPct val="128000"/>
                        </a:lnSpc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hu-HU" sz="1300" b="1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Az állam által létrehozott vagyonkezelő alapítvány.</a:t>
                      </a:r>
                      <a:r>
                        <a:rPr lang="hu-HU" sz="1300" b="1" spc="-200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 </a:t>
                      </a:r>
                      <a:r>
                        <a:rPr lang="hu-HU" sz="1300" b="1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Az</a:t>
                      </a:r>
                      <a:r>
                        <a:rPr lang="hu-HU" sz="1300" b="1" spc="-5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 </a:t>
                      </a:r>
                      <a:r>
                        <a:rPr lang="hu-HU" sz="1300" b="1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ilyen</a:t>
                      </a:r>
                      <a:r>
                        <a:rPr lang="hu-HU" sz="1300" b="1" spc="-5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 </a:t>
                      </a:r>
                      <a:r>
                        <a:rPr lang="hu-HU" sz="1300" b="1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alapítvány</a:t>
                      </a:r>
                      <a:r>
                        <a:rPr lang="hu-HU" sz="1300" b="1" spc="-5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 </a:t>
                      </a:r>
                      <a:r>
                        <a:rPr lang="hu-HU" sz="1300" b="1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által</a:t>
                      </a:r>
                      <a:r>
                        <a:rPr lang="hu-HU" sz="1300" b="1" spc="-5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 </a:t>
                      </a:r>
                      <a:r>
                        <a:rPr lang="hu-HU" sz="1300" b="1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fenntartott</a:t>
                      </a:r>
                      <a:r>
                        <a:rPr lang="hu-HU" sz="1300" b="1" spc="-5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 </a:t>
                      </a:r>
                      <a:r>
                        <a:rPr lang="hu-HU" sz="1300" b="1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jogi személy.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hu-HU" sz="1300" b="1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Microsoft Sans Serif"/>
                        </a:rPr>
                        <a:t> </a:t>
                      </a:r>
                      <a:endParaRPr lang="hu-HU" sz="1300" dirty="0">
                        <a:effectLst/>
                        <a:latin typeface="Book Antiqua" panose="02040602050305030304" pitchFamily="18" charset="0"/>
                        <a:ea typeface="Microsoft Sans Serif"/>
                        <a:cs typeface="Times New Roman"/>
                      </a:endParaRPr>
                    </a:p>
                    <a:p>
                      <a:pPr marL="278130" marR="275590" algn="ctr">
                        <a:spcAft>
                          <a:spcPts val="0"/>
                        </a:spcAft>
                      </a:pPr>
                      <a:r>
                        <a:rPr lang="hu-HU" sz="1300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80%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hu-HU" sz="1300" b="1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Microsoft Sans Serif"/>
                        </a:rPr>
                        <a:t> </a:t>
                      </a:r>
                      <a:endParaRPr lang="hu-HU" sz="1300" dirty="0">
                        <a:effectLst/>
                        <a:latin typeface="Book Antiqua" panose="02040602050305030304" pitchFamily="18" charset="0"/>
                        <a:ea typeface="Microsoft Sans Serif"/>
                        <a:cs typeface="Times New Roman"/>
                      </a:endParaRPr>
                    </a:p>
                    <a:p>
                      <a:pPr marL="278130" marR="275590" algn="ctr">
                        <a:spcAft>
                          <a:spcPts val="0"/>
                        </a:spcAft>
                      </a:pPr>
                      <a:r>
                        <a:rPr lang="hu-HU" sz="1300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20%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hu-HU" sz="1300" b="1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Microsoft Sans Serif"/>
                        </a:rPr>
                        <a:t> </a:t>
                      </a:r>
                      <a:endParaRPr lang="hu-HU" sz="1300" dirty="0">
                        <a:effectLst/>
                        <a:latin typeface="Book Antiqua" panose="02040602050305030304" pitchFamily="18" charset="0"/>
                        <a:ea typeface="Microsoft Sans Serif"/>
                        <a:cs typeface="Times New Roman"/>
                      </a:endParaRPr>
                    </a:p>
                    <a:p>
                      <a:pPr marL="470535" marR="481330" algn="ctr">
                        <a:spcAft>
                          <a:spcPts val="0"/>
                        </a:spcAft>
                      </a:pPr>
                      <a:r>
                        <a:rPr lang="hu-HU" sz="1300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0%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955">
                <a:tc>
                  <a:txBody>
                    <a:bodyPr/>
                    <a:lstStyle/>
                    <a:p>
                      <a:pPr marL="90170" marR="78105">
                        <a:lnSpc>
                          <a:spcPct val="128000"/>
                        </a:lnSpc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hu-HU" sz="1300" b="1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Minden</a:t>
                      </a:r>
                      <a:r>
                        <a:rPr lang="hu-HU" sz="1300" b="1" spc="-5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 </a:t>
                      </a:r>
                      <a:r>
                        <a:rPr lang="hu-HU" sz="1300" b="1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más kedvezményezett típus,</a:t>
                      </a:r>
                      <a:r>
                        <a:rPr lang="hu-HU" sz="1300" b="1" spc="5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 </a:t>
                      </a:r>
                      <a:r>
                        <a:rPr lang="hu-HU" sz="1300" b="1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kivéve a kis-</a:t>
                      </a:r>
                      <a:r>
                        <a:rPr lang="hu-HU" sz="1300" b="1" spc="-195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 </a:t>
                      </a:r>
                      <a:r>
                        <a:rPr lang="hu-HU" sz="1300" b="1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és közepes</a:t>
                      </a:r>
                      <a:r>
                        <a:rPr lang="hu-HU" sz="1300" b="1" spc="5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 </a:t>
                      </a:r>
                      <a:r>
                        <a:rPr lang="hu-HU" sz="1300" b="1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méretű</a:t>
                      </a:r>
                      <a:r>
                        <a:rPr lang="hu-HU" sz="1300" b="1" spc="5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 </a:t>
                      </a:r>
                      <a:r>
                        <a:rPr lang="hu-HU" sz="1300" b="1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vállalkozásokat.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hu-HU" sz="1300" b="1">
                          <a:effectLst/>
                          <a:latin typeface="Book Antiqua" panose="02040602050305030304" pitchFamily="18" charset="0"/>
                          <a:ea typeface="Microsoft Sans Serif"/>
                          <a:cs typeface="Microsoft Sans Serif"/>
                        </a:rPr>
                        <a:t> </a:t>
                      </a:r>
                      <a:endParaRPr lang="hu-HU" sz="1300">
                        <a:effectLst/>
                        <a:latin typeface="Book Antiqua" panose="02040602050305030304" pitchFamily="18" charset="0"/>
                        <a:ea typeface="Microsoft Sans Serif"/>
                        <a:cs typeface="Times New Roman"/>
                      </a:endParaRPr>
                    </a:p>
                    <a:p>
                      <a:pPr marL="278130" marR="275590" algn="ctr">
                        <a:spcAft>
                          <a:spcPts val="0"/>
                        </a:spcAft>
                      </a:pPr>
                      <a:r>
                        <a:rPr lang="hu-HU" sz="130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80%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hu-HU" sz="1300" b="1">
                          <a:effectLst/>
                          <a:latin typeface="Book Antiqua" panose="02040602050305030304" pitchFamily="18" charset="0"/>
                          <a:ea typeface="Microsoft Sans Serif"/>
                          <a:cs typeface="Microsoft Sans Serif"/>
                        </a:rPr>
                        <a:t> </a:t>
                      </a:r>
                      <a:endParaRPr lang="hu-HU" sz="1300">
                        <a:effectLst/>
                        <a:latin typeface="Book Antiqua" panose="02040602050305030304" pitchFamily="18" charset="0"/>
                        <a:ea typeface="Microsoft Sans Serif"/>
                        <a:cs typeface="Times New Roman"/>
                      </a:endParaRPr>
                    </a:p>
                    <a:p>
                      <a:pPr marL="278130" marR="275590" algn="ctr">
                        <a:spcAft>
                          <a:spcPts val="0"/>
                        </a:spcAft>
                      </a:pPr>
                      <a:r>
                        <a:rPr lang="hu-HU" sz="130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15%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hu-HU" sz="1300" b="1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Microsoft Sans Serif"/>
                        </a:rPr>
                        <a:t> </a:t>
                      </a:r>
                      <a:endParaRPr lang="hu-HU" sz="1300" dirty="0">
                        <a:effectLst/>
                        <a:latin typeface="Book Antiqua" panose="02040602050305030304" pitchFamily="18" charset="0"/>
                        <a:ea typeface="Microsoft Sans Serif"/>
                        <a:cs typeface="Times New Roman"/>
                      </a:endParaRPr>
                    </a:p>
                    <a:p>
                      <a:pPr marL="470535" marR="481330" algn="ctr">
                        <a:spcAft>
                          <a:spcPts val="0"/>
                        </a:spcAft>
                      </a:pPr>
                      <a:r>
                        <a:rPr lang="hu-HU" sz="1300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5%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270">
                <a:tc>
                  <a:txBody>
                    <a:bodyPr/>
                    <a:lstStyle/>
                    <a:p>
                      <a:pPr marL="90170">
                        <a:spcBef>
                          <a:spcPts val="565"/>
                        </a:spcBef>
                        <a:spcAft>
                          <a:spcPts val="0"/>
                        </a:spcAft>
                      </a:pPr>
                      <a:r>
                        <a:rPr lang="hu-HU" sz="1300" b="1" spc="-5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Kis-</a:t>
                      </a:r>
                      <a:r>
                        <a:rPr lang="hu-HU" sz="1300" b="1" spc="-30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 </a:t>
                      </a:r>
                      <a:r>
                        <a:rPr lang="hu-HU" sz="1300" b="1" spc="-5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és</a:t>
                      </a:r>
                      <a:r>
                        <a:rPr lang="hu-HU" sz="1300" b="1" spc="-30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 </a:t>
                      </a:r>
                      <a:r>
                        <a:rPr lang="hu-HU" sz="1300" b="1" spc="-5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középvállalkozások</a:t>
                      </a:r>
                      <a:endParaRPr lang="hu-HU" sz="1300" b="1" dirty="0">
                        <a:effectLst/>
                        <a:latin typeface="Book Antiqua" panose="02040602050305030304" pitchFamily="18" charset="0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78130" marR="275590" algn="ctr">
                        <a:spcBef>
                          <a:spcPts val="565"/>
                        </a:spcBef>
                        <a:spcAft>
                          <a:spcPts val="0"/>
                        </a:spcAft>
                      </a:pPr>
                      <a:r>
                        <a:rPr lang="hu-HU" sz="130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80%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78130" marR="275590" algn="ctr">
                        <a:spcBef>
                          <a:spcPts val="565"/>
                        </a:spcBef>
                        <a:spcAft>
                          <a:spcPts val="0"/>
                        </a:spcAft>
                      </a:pPr>
                      <a:r>
                        <a:rPr lang="hu-HU" sz="130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15%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71170" marR="480695" algn="ctr">
                        <a:spcBef>
                          <a:spcPts val="565"/>
                        </a:spcBef>
                        <a:spcAft>
                          <a:spcPts val="0"/>
                        </a:spcAft>
                      </a:pPr>
                      <a:r>
                        <a:rPr lang="hu-HU" sz="1300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5%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52669"/>
              </p:ext>
            </p:extLst>
          </p:nvPr>
        </p:nvGraphicFramePr>
        <p:xfrm>
          <a:off x="6349093" y="1772554"/>
          <a:ext cx="5399314" cy="181673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238957"/>
                <a:gridCol w="1032934"/>
                <a:gridCol w="1219200"/>
                <a:gridCol w="908223"/>
              </a:tblGrid>
              <a:tr h="455824">
                <a:tc>
                  <a:txBody>
                    <a:bodyPr/>
                    <a:lstStyle/>
                    <a:p>
                      <a:pPr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hu-HU" sz="1300" b="1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Microsoft Sans Serif"/>
                        </a:rPr>
                        <a:t> </a:t>
                      </a:r>
                      <a:endParaRPr lang="hu-HU" sz="1300" dirty="0">
                        <a:effectLst/>
                        <a:latin typeface="Book Antiqua" panose="02040602050305030304" pitchFamily="18" charset="0"/>
                        <a:ea typeface="Microsoft Sans Serif"/>
                        <a:cs typeface="Times New Roman"/>
                      </a:endParaRPr>
                    </a:p>
                    <a:p>
                      <a:pPr marL="96838" indent="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hu-HU" sz="1300" b="1" spc="-5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Microsoft Sans Serif"/>
                        </a:rPr>
                        <a:t>A</a:t>
                      </a:r>
                      <a:r>
                        <a:rPr lang="hu-HU" sz="1300" b="1" spc="-15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Microsoft Sans Serif"/>
                        </a:rPr>
                        <a:t> </a:t>
                      </a:r>
                      <a:r>
                        <a:rPr lang="hu-HU" sz="1300" b="1" spc="-5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Microsoft Sans Serif"/>
                        </a:rPr>
                        <a:t>kedvezményezett</a:t>
                      </a:r>
                      <a:r>
                        <a:rPr lang="hu-HU" sz="1300" b="1" spc="-30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Microsoft Sans Serif"/>
                        </a:rPr>
                        <a:t> </a:t>
                      </a:r>
                      <a:r>
                        <a:rPr lang="hu-HU" sz="1300" b="1" spc="-5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Microsoft Sans Serif"/>
                        </a:rPr>
                        <a:t>típusa</a:t>
                      </a:r>
                      <a:endParaRPr lang="hu-HU" sz="1300" dirty="0">
                        <a:effectLst/>
                        <a:latin typeface="Book Antiqua" panose="02040602050305030304" pitchFamily="18" charset="0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488" marR="121285" indent="317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ts val="0"/>
                        </a:spcAft>
                        <a:tabLst>
                          <a:tab pos="894715" algn="l"/>
                        </a:tabLst>
                      </a:pPr>
                      <a:r>
                        <a:rPr lang="hu-HU" sz="1300" b="1" kern="12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Microsoft Sans Serif"/>
                          <a:cs typeface="Microsoft Sans Serif"/>
                        </a:rPr>
                        <a:t>EU</a:t>
                      </a:r>
                    </a:p>
                    <a:p>
                      <a:pPr marL="90488" marR="121285" lvl="0" indent="317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ts val="0"/>
                        </a:spcAft>
                        <a:tabLst>
                          <a:tab pos="894715" algn="l"/>
                        </a:tabLst>
                      </a:pPr>
                      <a:r>
                        <a:rPr lang="hu-HU" sz="1300" b="1" kern="12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Microsoft Sans Serif"/>
                          <a:cs typeface="Microsoft Sans Serif"/>
                        </a:rPr>
                        <a:t>hozzájárulás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488" marR="121285" lvl="0" indent="317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ts val="0"/>
                        </a:spcAft>
                        <a:tabLst>
                          <a:tab pos="894715" algn="l"/>
                        </a:tabLst>
                      </a:pPr>
                      <a:r>
                        <a:rPr lang="hu-HU" sz="1300" b="1" kern="12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Microsoft Sans Serif"/>
                          <a:cs typeface="Microsoft Sans Serif"/>
                        </a:rPr>
                        <a:t>Nemzeti társfinanszírozás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488" marR="121285" indent="317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ts val="0"/>
                        </a:spcAft>
                        <a:tabLst>
                          <a:tab pos="894715" algn="l"/>
                        </a:tabLst>
                      </a:pPr>
                      <a:r>
                        <a:rPr lang="hu-HU" sz="1300" b="1" kern="12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Microsoft Sans Serif"/>
                          <a:cs typeface="Microsoft Sans Serif"/>
                        </a:rPr>
                        <a:t>Saját hozzájárulás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365">
                <a:tc>
                  <a:txBody>
                    <a:bodyPr/>
                    <a:lstStyle/>
                    <a:p>
                      <a:pPr marL="90170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hu-HU" sz="1300" b="1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Állami</a:t>
                      </a:r>
                      <a:r>
                        <a:rPr lang="hu-HU" sz="1300" b="1" spc="-45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 </a:t>
                      </a:r>
                      <a:r>
                        <a:rPr lang="hu-HU" sz="1300" b="1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hatóságok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48945" algn="r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hu-HU" sz="1300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80%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6245" marR="433705" algn="ctr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hu-HU" sz="130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20%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80695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hu-HU" sz="1300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0%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635">
                <a:tc>
                  <a:txBody>
                    <a:bodyPr/>
                    <a:lstStyle/>
                    <a:p>
                      <a:pPr marL="90170">
                        <a:spcBef>
                          <a:spcPts val="565"/>
                        </a:spcBef>
                        <a:spcAft>
                          <a:spcPts val="0"/>
                        </a:spcAft>
                      </a:pPr>
                      <a:r>
                        <a:rPr lang="hu-HU" sz="1300" b="1" spc="-10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Közjogi</a:t>
                      </a:r>
                      <a:r>
                        <a:rPr lang="hu-HU" sz="1300" b="1" spc="-30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 </a:t>
                      </a:r>
                      <a:r>
                        <a:rPr lang="hu-HU" sz="1300" b="1" spc="-10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köztestületek</a:t>
                      </a:r>
                      <a:endParaRPr lang="hu-HU" sz="1300" b="1" dirty="0">
                        <a:effectLst/>
                        <a:latin typeface="Book Antiqua" panose="02040602050305030304" pitchFamily="18" charset="0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48945" algn="r">
                        <a:spcBef>
                          <a:spcPts val="565"/>
                        </a:spcBef>
                        <a:spcAft>
                          <a:spcPts val="0"/>
                        </a:spcAft>
                      </a:pPr>
                      <a:r>
                        <a:rPr lang="hu-HU" sz="1300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80%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6245" marR="433705" algn="ctr">
                        <a:spcBef>
                          <a:spcPts val="565"/>
                        </a:spcBef>
                        <a:spcAft>
                          <a:spcPts val="0"/>
                        </a:spcAft>
                      </a:pPr>
                      <a:r>
                        <a:rPr lang="hu-HU" sz="1300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12%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81330">
                        <a:spcBef>
                          <a:spcPts val="565"/>
                        </a:spcBef>
                        <a:spcAft>
                          <a:spcPts val="0"/>
                        </a:spcAft>
                      </a:pPr>
                      <a:r>
                        <a:rPr lang="hu-HU" sz="1300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8%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635">
                <a:tc>
                  <a:txBody>
                    <a:bodyPr/>
                    <a:lstStyle/>
                    <a:p>
                      <a:pPr marL="90170">
                        <a:spcBef>
                          <a:spcPts val="565"/>
                        </a:spcBef>
                        <a:spcAft>
                          <a:spcPts val="0"/>
                        </a:spcAft>
                      </a:pPr>
                      <a:r>
                        <a:rPr lang="hu-HU" sz="1300" b="1" spc="-10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Magánjogi</a:t>
                      </a:r>
                      <a:r>
                        <a:rPr lang="hu-HU" sz="1300" b="1" spc="-35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 </a:t>
                      </a:r>
                      <a:r>
                        <a:rPr lang="hu-HU" sz="1300" b="1" spc="-10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nonprofit</a:t>
                      </a:r>
                      <a:r>
                        <a:rPr lang="hu-HU" sz="1300" b="1" spc="15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 </a:t>
                      </a:r>
                      <a:r>
                        <a:rPr lang="hu-HU" sz="1300" b="1" spc="-10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szervezetek</a:t>
                      </a:r>
                      <a:endParaRPr lang="hu-HU" sz="1300" b="1" dirty="0">
                        <a:effectLst/>
                        <a:latin typeface="Book Antiqua" panose="02040602050305030304" pitchFamily="18" charset="0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48945" algn="r">
                        <a:spcBef>
                          <a:spcPts val="565"/>
                        </a:spcBef>
                        <a:spcAft>
                          <a:spcPts val="0"/>
                        </a:spcAft>
                      </a:pPr>
                      <a:r>
                        <a:rPr lang="hu-HU" sz="1300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80%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6245" marR="433705" algn="ctr">
                        <a:spcBef>
                          <a:spcPts val="565"/>
                        </a:spcBef>
                        <a:spcAft>
                          <a:spcPts val="0"/>
                        </a:spcAft>
                      </a:pPr>
                      <a:r>
                        <a:rPr lang="hu-HU" sz="1300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12%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81330">
                        <a:spcBef>
                          <a:spcPts val="565"/>
                        </a:spcBef>
                        <a:spcAft>
                          <a:spcPts val="0"/>
                        </a:spcAft>
                      </a:pPr>
                      <a:r>
                        <a:rPr lang="hu-HU" sz="1300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8%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635">
                <a:tc>
                  <a:txBody>
                    <a:bodyPr/>
                    <a:lstStyle/>
                    <a:p>
                      <a:pPr marL="90170">
                        <a:spcBef>
                          <a:spcPts val="565"/>
                        </a:spcBef>
                        <a:spcAft>
                          <a:spcPts val="0"/>
                        </a:spcAft>
                      </a:pPr>
                      <a:r>
                        <a:rPr lang="hu-HU" sz="1300" b="1" spc="-5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Kis-</a:t>
                      </a:r>
                      <a:r>
                        <a:rPr lang="hu-HU" sz="1300" b="1" spc="-30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 </a:t>
                      </a:r>
                      <a:r>
                        <a:rPr lang="hu-HU" sz="1300" b="1" spc="-5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és</a:t>
                      </a:r>
                      <a:r>
                        <a:rPr lang="hu-HU" sz="1300" b="1" spc="-30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 </a:t>
                      </a:r>
                      <a:r>
                        <a:rPr lang="hu-HU" sz="1300" b="1" spc="-5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középvállalkozások</a:t>
                      </a:r>
                      <a:endParaRPr lang="hu-HU" sz="1300" b="1" dirty="0">
                        <a:effectLst/>
                        <a:latin typeface="Book Antiqua" panose="02040602050305030304" pitchFamily="18" charset="0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448945" algn="r">
                        <a:spcBef>
                          <a:spcPts val="565"/>
                        </a:spcBef>
                        <a:spcAft>
                          <a:spcPts val="0"/>
                        </a:spcAft>
                      </a:pPr>
                      <a:r>
                        <a:rPr lang="hu-HU" sz="1300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80%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35610" marR="433705" algn="ctr">
                        <a:spcBef>
                          <a:spcPts val="565"/>
                        </a:spcBef>
                        <a:spcAft>
                          <a:spcPts val="0"/>
                        </a:spcAft>
                      </a:pPr>
                      <a:r>
                        <a:rPr lang="hu-HU" sz="1300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0%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5295">
                        <a:spcBef>
                          <a:spcPts val="565"/>
                        </a:spcBef>
                        <a:spcAft>
                          <a:spcPts val="0"/>
                        </a:spcAft>
                      </a:pPr>
                      <a:r>
                        <a:rPr lang="hu-HU" sz="1300" dirty="0">
                          <a:effectLst/>
                          <a:latin typeface="Book Antiqua" panose="02040602050305030304" pitchFamily="18" charset="0"/>
                          <a:ea typeface="Microsoft Sans Serif"/>
                          <a:cs typeface="Times New Roman"/>
                        </a:rPr>
                        <a:t>20%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2" name="Alcím 2">
            <a:extLst>
              <a:ext uri="{FF2B5EF4-FFF2-40B4-BE49-F238E27FC236}">
                <a16:creationId xmlns:a16="http://schemas.microsoft.com/office/drawing/2014/main" xmlns="" id="{F9B8A240-EE75-9733-B6FC-A55A893551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005" y="1439334"/>
            <a:ext cx="3405396" cy="437846"/>
          </a:xfrm>
        </p:spPr>
        <p:txBody>
          <a:bodyPr anchor="t">
            <a:noAutofit/>
          </a:bodyPr>
          <a:lstStyle/>
          <a:p>
            <a:r>
              <a:rPr lang="hu-HU" sz="1400" spc="-65" dirty="0">
                <a:solidFill>
                  <a:srgbClr val="003399"/>
                </a:solidFill>
                <a:latin typeface="+mj-lt"/>
                <a:ea typeface="Microsoft Sans Serif"/>
              </a:rPr>
              <a:t>Magyarországon bejegyzett partnerek</a:t>
            </a:r>
          </a:p>
        </p:txBody>
      </p:sp>
      <p:sp>
        <p:nvSpPr>
          <p:cNvPr id="14" name="Alcím 2">
            <a:extLst>
              <a:ext uri="{FF2B5EF4-FFF2-40B4-BE49-F238E27FC236}">
                <a16:creationId xmlns:a16="http://schemas.microsoft.com/office/drawing/2014/main" xmlns="" id="{F9B8A240-EE75-9733-B6FC-A55A893551D5}"/>
              </a:ext>
            </a:extLst>
          </p:cNvPr>
          <p:cNvSpPr txBox="1">
            <a:spLocks/>
          </p:cNvSpPr>
          <p:nvPr/>
        </p:nvSpPr>
        <p:spPr>
          <a:xfrm>
            <a:off x="6432265" y="1433887"/>
            <a:ext cx="3405396" cy="3386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spc="-65" dirty="0" smtClean="0">
                <a:solidFill>
                  <a:srgbClr val="003399"/>
                </a:solidFill>
                <a:latin typeface="+mj-lt"/>
                <a:ea typeface="Microsoft Sans Serif"/>
              </a:rPr>
              <a:t>Szlovákiában bejegyzett partnerek</a:t>
            </a:r>
            <a:endParaRPr lang="hu-HU" sz="1400" spc="-65" dirty="0">
              <a:solidFill>
                <a:srgbClr val="003399"/>
              </a:solidFill>
              <a:latin typeface="+mj-lt"/>
              <a:ea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1329287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D7468962-6189-43AD-BB02-A6F88AD0E5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BF2E68D-E9CA-4A00-AE2B-17BCDFABC3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ravouholník 20">
            <a:extLst>
              <a:ext uri="{FF2B5EF4-FFF2-40B4-BE49-F238E27FC236}">
                <a16:creationId xmlns:a16="http://schemas.microsoft.com/office/drawing/2014/main" xmlns="" id="{1B715112-A673-8845-ABF7-F4CF0A480E85}"/>
              </a:ext>
            </a:extLst>
          </p:cNvPr>
          <p:cNvSpPr/>
          <p:nvPr/>
        </p:nvSpPr>
        <p:spPr>
          <a:xfrm>
            <a:off x="0" y="6358270"/>
            <a:ext cx="12192000" cy="4997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lvl="1" algn="ctr"/>
            <a:r>
              <a:rPr lang="sk-SK" b="1" dirty="0">
                <a:solidFill>
                  <a:schemeClr val="accent4">
                    <a:lumMod val="75000"/>
                  </a:schemeClr>
                </a:solidFill>
                <a:latin typeface="Bell MT" panose="02020503060305020303" pitchFamily="18" charset="0"/>
              </a:rPr>
              <a:t>www.rdvegtc.eu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69" y="165596"/>
            <a:ext cx="2327806" cy="1013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Kép 9" descr="C:\Users\pc6\Downloads\HUSK Timetable (HU)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3" t="13636" r="33863" b="50000"/>
          <a:stretch/>
        </p:blipFill>
        <p:spPr bwMode="auto">
          <a:xfrm>
            <a:off x="1181100" y="1528762"/>
            <a:ext cx="4514850" cy="44243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Kép 11" descr="C:\Users\pc6\Downloads\HUSK Timetable (HU)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46" t="52421" r="33650"/>
          <a:stretch/>
        </p:blipFill>
        <p:spPr bwMode="auto">
          <a:xfrm>
            <a:off x="6096000" y="1179211"/>
            <a:ext cx="5038726" cy="49548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Cím 1">
            <a:extLst>
              <a:ext uri="{FF2B5EF4-FFF2-40B4-BE49-F238E27FC236}">
                <a16:creationId xmlns:a16="http://schemas.microsoft.com/office/drawing/2014/main" xmlns="" id="{A9869B60-E63F-2C71-1315-C8F5C79797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27914" y="450073"/>
            <a:ext cx="8668761" cy="654210"/>
          </a:xfrm>
        </p:spPr>
        <p:txBody>
          <a:bodyPr anchor="t">
            <a:noAutofit/>
          </a:bodyPr>
          <a:lstStyle/>
          <a:p>
            <a:pPr algn="ctr"/>
            <a:r>
              <a:rPr lang="hu-HU" sz="2800" dirty="0" err="1">
                <a:solidFill>
                  <a:schemeClr val="accent4">
                    <a:lumMod val="75000"/>
                  </a:schemeClr>
                </a:solidFill>
              </a:rPr>
              <a:t>Interreg</a:t>
            </a:r>
            <a:r>
              <a:rPr lang="hu-HU" sz="2800" dirty="0">
                <a:solidFill>
                  <a:schemeClr val="accent4">
                    <a:lumMod val="75000"/>
                  </a:schemeClr>
                </a:solidFill>
              </a:rPr>
              <a:t> HUSK Pályázati felhívások 2024-ben</a:t>
            </a:r>
          </a:p>
        </p:txBody>
      </p:sp>
    </p:spTree>
    <p:extLst>
      <p:ext uri="{BB962C8B-B14F-4D97-AF65-F5344CB8AC3E}">
        <p14:creationId xmlns:p14="http://schemas.microsoft.com/office/powerpoint/2010/main" val="1841392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D7468962-6189-43AD-BB02-A6F88AD0E5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BF2E68D-E9CA-4A00-AE2B-17BCDFABC3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A9869B60-E63F-2C71-1315-C8F5C79797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17345" y="429965"/>
            <a:ext cx="8655530" cy="654210"/>
          </a:xfrm>
        </p:spPr>
        <p:txBody>
          <a:bodyPr anchor="t">
            <a:noAutofit/>
          </a:bodyPr>
          <a:lstStyle/>
          <a:p>
            <a:pPr algn="ctr"/>
            <a:r>
              <a:rPr lang="hu-HU" sz="2800" dirty="0" err="1">
                <a:solidFill>
                  <a:srgbClr val="2E40D9">
                    <a:lumMod val="75000"/>
                  </a:srgbClr>
                </a:solidFill>
              </a:rPr>
              <a:t>Interreg</a:t>
            </a:r>
            <a:r>
              <a:rPr lang="hu-HU" sz="2800" dirty="0">
                <a:solidFill>
                  <a:srgbClr val="2E40D9">
                    <a:lumMod val="75000"/>
                  </a:srgbClr>
                </a:solidFill>
              </a:rPr>
              <a:t> HUSK Pályázati felhívások 2025-ben</a:t>
            </a:r>
            <a:endParaRPr lang="hu-HU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3" name="Pravouholník 20">
            <a:extLst>
              <a:ext uri="{FF2B5EF4-FFF2-40B4-BE49-F238E27FC236}">
                <a16:creationId xmlns:a16="http://schemas.microsoft.com/office/drawing/2014/main" xmlns="" id="{1B715112-A673-8845-ABF7-F4CF0A480E85}"/>
              </a:ext>
            </a:extLst>
          </p:cNvPr>
          <p:cNvSpPr/>
          <p:nvPr/>
        </p:nvSpPr>
        <p:spPr>
          <a:xfrm>
            <a:off x="0" y="6358270"/>
            <a:ext cx="12192000" cy="4997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lvl="1" algn="ctr"/>
            <a:r>
              <a:rPr lang="sk-SK" b="1" dirty="0">
                <a:solidFill>
                  <a:schemeClr val="accent4">
                    <a:lumMod val="75000"/>
                  </a:schemeClr>
                </a:solidFill>
                <a:latin typeface="Bell MT" panose="02020503060305020303" pitchFamily="18" charset="0"/>
              </a:rPr>
              <a:t>www.rdvegtc.eu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69" y="165596"/>
            <a:ext cx="2327806" cy="1013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Kép 13" descr="C:\Users\pc6\Downloads\HUSK Timetable (HU)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25" t="13883" r="2934" b="49920"/>
          <a:stretch/>
        </p:blipFill>
        <p:spPr bwMode="auto">
          <a:xfrm>
            <a:off x="942974" y="1685924"/>
            <a:ext cx="4676775" cy="42005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Kép 14" descr="C:\Users\pc6\Downloads\HUSK Timetable (HU)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25" t="52275" r="1820" b="10815"/>
          <a:stretch/>
        </p:blipFill>
        <p:spPr bwMode="auto">
          <a:xfrm>
            <a:off x="6196012" y="1371601"/>
            <a:ext cx="4852988" cy="45148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45521041"/>
      </p:ext>
    </p:extLst>
  </p:cSld>
  <p:clrMapOvr>
    <a:masterClrMapping/>
  </p:clrMapOvr>
</p:sld>
</file>

<file path=ppt/theme/theme1.xml><?xml version="1.0" encoding="utf-8"?>
<a:theme xmlns:a="http://schemas.openxmlformats.org/drawingml/2006/main" name="MemoVTI">
  <a:themeElements>
    <a:clrScheme name="AnalogousFromRegularSeedRightStep">
      <a:dk1>
        <a:srgbClr val="000000"/>
      </a:dk1>
      <a:lt1>
        <a:srgbClr val="FFFFFF"/>
      </a:lt1>
      <a:dk2>
        <a:srgbClr val="1C2732"/>
      </a:dk2>
      <a:lt2>
        <a:srgbClr val="F3F0F1"/>
      </a:lt2>
      <a:accent1>
        <a:srgbClr val="21B782"/>
      </a:accent1>
      <a:accent2>
        <a:srgbClr val="14B1BC"/>
      </a:accent2>
      <a:accent3>
        <a:srgbClr val="298CE7"/>
      </a:accent3>
      <a:accent4>
        <a:srgbClr val="2E40D9"/>
      </a:accent4>
      <a:accent5>
        <a:srgbClr val="6529E7"/>
      </a:accent5>
      <a:accent6>
        <a:srgbClr val="A217D5"/>
      </a:accent6>
      <a:hlink>
        <a:srgbClr val="BF3F6C"/>
      </a:hlink>
      <a:folHlink>
        <a:srgbClr val="7F7F7F"/>
      </a:folHlink>
    </a:clrScheme>
    <a:fontScheme name="Elephant Univers Condensed">
      <a:majorFont>
        <a:latin typeface="Elephant"/>
        <a:ea typeface=""/>
        <a:cs typeface=""/>
      </a:majorFont>
      <a:minorFont>
        <a:latin typeface="Univers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moVTI" id="{DF30D94D-D909-45F8-8565-C675708280D4}" vid="{636A8D8B-0354-48FA-9492-83E81C2616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1200</TotalTime>
  <Words>1211</Words>
  <Application>Microsoft Office PowerPoint</Application>
  <PresentationFormat>Vlastná</PresentationFormat>
  <Paragraphs>223</Paragraphs>
  <Slides>21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21</vt:i4>
      </vt:variant>
    </vt:vector>
  </HeadingPairs>
  <TitlesOfParts>
    <vt:vector size="22" baseType="lpstr">
      <vt:lpstr>MemoVTI</vt:lpstr>
      <vt:lpstr>Önkormányzatok  uniós pályázati lehetőségei</vt:lpstr>
      <vt:lpstr>Lehetőségek</vt:lpstr>
      <vt:lpstr>Interreg HUSK Pályázati felhívások ütemterve</vt:lpstr>
      <vt:lpstr>Interreg HUSK Pályázati felhívások 2023-ban </vt:lpstr>
      <vt:lpstr>Interreg HUSK Pályázati felhívások 2023-ban </vt:lpstr>
      <vt:lpstr>Pénzügyi keret</vt:lpstr>
      <vt:lpstr>Finanszírozási arány</vt:lpstr>
      <vt:lpstr>Interreg HUSK Pályázati felhívások 2024-ben</vt:lpstr>
      <vt:lpstr>Interreg HUSK Pályázati felhívások 2025-ben</vt:lpstr>
      <vt:lpstr>Town Twinning</vt:lpstr>
      <vt:lpstr>Támogathatóság </vt:lpstr>
      <vt:lpstr>Támogatható tevékenységek </vt:lpstr>
      <vt:lpstr>Finanszírozási forma</vt:lpstr>
      <vt:lpstr>Kisprojekt Alap </vt:lpstr>
      <vt:lpstr>Nyugati programterület </vt:lpstr>
      <vt:lpstr>Támogatható tevékenységek indikatív listája </vt:lpstr>
      <vt:lpstr>BGA - eszközök </vt:lpstr>
      <vt:lpstr>BGA - programok </vt:lpstr>
      <vt:lpstr>MIRRI SR </vt:lpstr>
      <vt:lpstr>Elérhetőség </vt:lpstr>
      <vt:lpstr>Köszönöm a figyelmet!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Gyöngyi Lendvai</dc:creator>
  <cp:lastModifiedBy>PC1</cp:lastModifiedBy>
  <cp:revision>114</cp:revision>
  <dcterms:created xsi:type="dcterms:W3CDTF">2023-04-05T16:58:56Z</dcterms:created>
  <dcterms:modified xsi:type="dcterms:W3CDTF">2023-05-10T10:36:47Z</dcterms:modified>
</cp:coreProperties>
</file>